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57"/>
  </p:notesMasterIdLst>
  <p:handoutMasterIdLst>
    <p:handoutMasterId r:id="rId58"/>
  </p:handoutMasterIdLst>
  <p:sldIdLst>
    <p:sldId id="1186" r:id="rId2"/>
    <p:sldId id="930" r:id="rId3"/>
    <p:sldId id="1296" r:id="rId4"/>
    <p:sldId id="1233" r:id="rId5"/>
    <p:sldId id="1297" r:id="rId6"/>
    <p:sldId id="1298" r:id="rId7"/>
    <p:sldId id="1299" r:id="rId8"/>
    <p:sldId id="1307" r:id="rId9"/>
    <p:sldId id="1295" r:id="rId10"/>
    <p:sldId id="1301" r:id="rId11"/>
    <p:sldId id="1308" r:id="rId12"/>
    <p:sldId id="1309" r:id="rId13"/>
    <p:sldId id="1310" r:id="rId14"/>
    <p:sldId id="1311" r:id="rId15"/>
    <p:sldId id="1236" r:id="rId16"/>
    <p:sldId id="1312" r:id="rId17"/>
    <p:sldId id="1314" r:id="rId18"/>
    <p:sldId id="1240" r:id="rId19"/>
    <p:sldId id="1315" r:id="rId20"/>
    <p:sldId id="1238" r:id="rId21"/>
    <p:sldId id="1242" r:id="rId22"/>
    <p:sldId id="1341" r:id="rId23"/>
    <p:sldId id="1316" r:id="rId24"/>
    <p:sldId id="1317" r:id="rId25"/>
    <p:sldId id="1318" r:id="rId26"/>
    <p:sldId id="1319" r:id="rId27"/>
    <p:sldId id="1321" r:id="rId28"/>
    <p:sldId id="1322" r:id="rId29"/>
    <p:sldId id="1342" r:id="rId30"/>
    <p:sldId id="1343" r:id="rId31"/>
    <p:sldId id="1323" r:id="rId32"/>
    <p:sldId id="1243" r:id="rId33"/>
    <p:sldId id="1324" r:id="rId34"/>
    <p:sldId id="1325" r:id="rId35"/>
    <p:sldId id="1320" r:id="rId36"/>
    <p:sldId id="1246" r:id="rId37"/>
    <p:sldId id="1327" r:id="rId38"/>
    <p:sldId id="1326" r:id="rId39"/>
    <p:sldId id="1247" r:id="rId40"/>
    <p:sldId id="1248" r:id="rId41"/>
    <p:sldId id="1328" r:id="rId42"/>
    <p:sldId id="1286" r:id="rId43"/>
    <p:sldId id="1330" r:id="rId44"/>
    <p:sldId id="1331" r:id="rId45"/>
    <p:sldId id="1329" r:id="rId46"/>
    <p:sldId id="1334" r:id="rId47"/>
    <p:sldId id="1335" r:id="rId48"/>
    <p:sldId id="1336" r:id="rId49"/>
    <p:sldId id="1339" r:id="rId50"/>
    <p:sldId id="1338" r:id="rId51"/>
    <p:sldId id="1344" r:id="rId52"/>
    <p:sldId id="1198" r:id="rId53"/>
    <p:sldId id="1337" r:id="rId54"/>
    <p:sldId id="1340" r:id="rId55"/>
    <p:sldId id="1313" r:id="rId56"/>
  </p:sldIdLst>
  <p:sldSz cx="9144000" cy="5143500" type="screen16x9"/>
  <p:notesSz cx="6950075" cy="9236075"/>
  <p:defaultTextStyle>
    <a:defPPr>
      <a:defRPr lang="en-US"/>
    </a:defPPr>
    <a:lvl1pPr algn="l" rtl="0" fontAlgn="base">
      <a:spcBef>
        <a:spcPct val="0"/>
      </a:spcBef>
      <a:spcAft>
        <a:spcPct val="0"/>
      </a:spcAft>
      <a:defRPr sz="1800" kern="1200">
        <a:solidFill>
          <a:schemeClr val="tx1"/>
        </a:solidFill>
        <a:latin typeface="Tahoma" pitchFamily="34" charset="0"/>
        <a:ea typeface="+mn-ea"/>
        <a:cs typeface="+mn-cs"/>
      </a:defRPr>
    </a:lvl1pPr>
    <a:lvl2pPr marL="342900" algn="l" rtl="0" fontAlgn="base">
      <a:spcBef>
        <a:spcPct val="0"/>
      </a:spcBef>
      <a:spcAft>
        <a:spcPct val="0"/>
      </a:spcAft>
      <a:defRPr sz="1800" kern="1200">
        <a:solidFill>
          <a:schemeClr val="tx1"/>
        </a:solidFill>
        <a:latin typeface="Tahoma" pitchFamily="34" charset="0"/>
        <a:ea typeface="+mn-ea"/>
        <a:cs typeface="+mn-cs"/>
      </a:defRPr>
    </a:lvl2pPr>
    <a:lvl3pPr marL="685800" algn="l" rtl="0" fontAlgn="base">
      <a:spcBef>
        <a:spcPct val="0"/>
      </a:spcBef>
      <a:spcAft>
        <a:spcPct val="0"/>
      </a:spcAft>
      <a:defRPr sz="1800" kern="1200">
        <a:solidFill>
          <a:schemeClr val="tx1"/>
        </a:solidFill>
        <a:latin typeface="Tahoma" pitchFamily="34" charset="0"/>
        <a:ea typeface="+mn-ea"/>
        <a:cs typeface="+mn-cs"/>
      </a:defRPr>
    </a:lvl3pPr>
    <a:lvl4pPr marL="1028700" algn="l" rtl="0" fontAlgn="base">
      <a:spcBef>
        <a:spcPct val="0"/>
      </a:spcBef>
      <a:spcAft>
        <a:spcPct val="0"/>
      </a:spcAft>
      <a:defRPr sz="1800" kern="1200">
        <a:solidFill>
          <a:schemeClr val="tx1"/>
        </a:solidFill>
        <a:latin typeface="Tahoma" pitchFamily="34" charset="0"/>
        <a:ea typeface="+mn-ea"/>
        <a:cs typeface="+mn-cs"/>
      </a:defRPr>
    </a:lvl4pPr>
    <a:lvl5pPr marL="1371600" algn="l" rtl="0" fontAlgn="base">
      <a:spcBef>
        <a:spcPct val="0"/>
      </a:spcBef>
      <a:spcAft>
        <a:spcPct val="0"/>
      </a:spcAft>
      <a:defRPr sz="1800" kern="1200">
        <a:solidFill>
          <a:schemeClr val="tx1"/>
        </a:solidFill>
        <a:latin typeface="Tahoma" pitchFamily="34" charset="0"/>
        <a:ea typeface="+mn-ea"/>
        <a:cs typeface="+mn-cs"/>
      </a:defRPr>
    </a:lvl5pPr>
    <a:lvl6pPr marL="1714500" algn="l" defTabSz="685800" rtl="0" eaLnBrk="1" latinLnBrk="0" hangingPunct="1">
      <a:defRPr sz="1800" kern="1200">
        <a:solidFill>
          <a:schemeClr val="tx1"/>
        </a:solidFill>
        <a:latin typeface="Tahoma" pitchFamily="34" charset="0"/>
        <a:ea typeface="+mn-ea"/>
        <a:cs typeface="+mn-cs"/>
      </a:defRPr>
    </a:lvl6pPr>
    <a:lvl7pPr marL="2057400" algn="l" defTabSz="685800" rtl="0" eaLnBrk="1" latinLnBrk="0" hangingPunct="1">
      <a:defRPr sz="1800" kern="1200">
        <a:solidFill>
          <a:schemeClr val="tx1"/>
        </a:solidFill>
        <a:latin typeface="Tahoma" pitchFamily="34" charset="0"/>
        <a:ea typeface="+mn-ea"/>
        <a:cs typeface="+mn-cs"/>
      </a:defRPr>
    </a:lvl7pPr>
    <a:lvl8pPr marL="2400300" algn="l" defTabSz="685800" rtl="0" eaLnBrk="1" latinLnBrk="0" hangingPunct="1">
      <a:defRPr sz="1800" kern="1200">
        <a:solidFill>
          <a:schemeClr val="tx1"/>
        </a:solidFill>
        <a:latin typeface="Tahoma" pitchFamily="34" charset="0"/>
        <a:ea typeface="+mn-ea"/>
        <a:cs typeface="+mn-cs"/>
      </a:defRPr>
    </a:lvl8pPr>
    <a:lvl9pPr marL="2743200" algn="l" defTabSz="685800" rtl="0" eaLnBrk="1" latinLnBrk="0" hangingPunct="1">
      <a:defRPr sz="18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1C1"/>
    <a:srgbClr val="85DFFF"/>
    <a:srgbClr val="FFCC00"/>
    <a:srgbClr val="D5FFE8"/>
    <a:srgbClr val="66FF99"/>
    <a:srgbClr val="B8F8A6"/>
    <a:srgbClr val="9999FF"/>
    <a:srgbClr val="FF9999"/>
    <a:srgbClr val="FEEEA8"/>
    <a:srgbClr val="FF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85" autoAdjust="0"/>
    <p:restoredTop sz="90929"/>
  </p:normalViewPr>
  <p:slideViewPr>
    <p:cSldViewPr>
      <p:cViewPr varScale="1">
        <p:scale>
          <a:sx n="139" d="100"/>
          <a:sy n="139" d="100"/>
        </p:scale>
        <p:origin x="76" y="22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74"/>
    </p:cViewPr>
  </p:sorterViewPr>
  <p:notesViewPr>
    <p:cSldViewPr>
      <p:cViewPr varScale="1">
        <p:scale>
          <a:sx n="85" d="100"/>
          <a:sy n="85" d="100"/>
        </p:scale>
        <p:origin x="3342" y="90"/>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011488" cy="461963"/>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defTabSz="925513">
              <a:defRPr sz="1200" smtClean="0"/>
            </a:lvl1pPr>
          </a:lstStyle>
          <a:p>
            <a:pPr>
              <a:defRPr/>
            </a:pPr>
            <a:endParaRPr lang="en-US"/>
          </a:p>
        </p:txBody>
      </p:sp>
      <p:sp>
        <p:nvSpPr>
          <p:cNvPr id="97283" name="Rectangle 3"/>
          <p:cNvSpPr>
            <a:spLocks noGrp="1" noChangeArrowheads="1"/>
          </p:cNvSpPr>
          <p:nvPr>
            <p:ph type="dt" sz="quarter" idx="1"/>
          </p:nvPr>
        </p:nvSpPr>
        <p:spPr bwMode="auto">
          <a:xfrm>
            <a:off x="3938588" y="0"/>
            <a:ext cx="3011487" cy="461963"/>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defTabSz="925513">
              <a:defRPr sz="1200" smtClean="0"/>
            </a:lvl1pPr>
          </a:lstStyle>
          <a:p>
            <a:pPr>
              <a:defRPr/>
            </a:pPr>
            <a:endParaRPr lang="en-US"/>
          </a:p>
        </p:txBody>
      </p:sp>
      <p:sp>
        <p:nvSpPr>
          <p:cNvPr id="97284" name="Rectangle 4"/>
          <p:cNvSpPr>
            <a:spLocks noGrp="1" noChangeArrowheads="1"/>
          </p:cNvSpPr>
          <p:nvPr>
            <p:ph type="ftr" sz="quarter" idx="2"/>
          </p:nvPr>
        </p:nvSpPr>
        <p:spPr bwMode="auto">
          <a:xfrm>
            <a:off x="0" y="8774113"/>
            <a:ext cx="3011488" cy="461962"/>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defTabSz="925513">
              <a:defRPr sz="1200" smtClean="0"/>
            </a:lvl1pPr>
          </a:lstStyle>
          <a:p>
            <a:pPr>
              <a:defRPr/>
            </a:pPr>
            <a:endParaRPr lang="en-US"/>
          </a:p>
        </p:txBody>
      </p:sp>
      <p:sp>
        <p:nvSpPr>
          <p:cNvPr id="97285" name="Rectangle 5"/>
          <p:cNvSpPr>
            <a:spLocks noGrp="1" noChangeArrowheads="1"/>
          </p:cNvSpPr>
          <p:nvPr>
            <p:ph type="sldNum" sz="quarter" idx="3"/>
          </p:nvPr>
        </p:nvSpPr>
        <p:spPr bwMode="auto">
          <a:xfrm>
            <a:off x="3938588" y="8774113"/>
            <a:ext cx="3011487" cy="461962"/>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defTabSz="925513">
              <a:defRPr sz="1200" smtClean="0"/>
            </a:lvl1pPr>
          </a:lstStyle>
          <a:p>
            <a:pPr>
              <a:defRPr/>
            </a:pPr>
            <a:fld id="{F1D50257-17F5-44CD-923E-9E9E8834CB3C}" type="slidenum">
              <a:rPr lang="en-US"/>
              <a:pPr>
                <a:defRPr/>
              </a:pPr>
              <a:t>‹#›</a:t>
            </a:fld>
            <a:endParaRPr lang="en-US"/>
          </a:p>
        </p:txBody>
      </p:sp>
    </p:spTree>
    <p:extLst>
      <p:ext uri="{BB962C8B-B14F-4D97-AF65-F5344CB8AC3E}">
        <p14:creationId xmlns:p14="http://schemas.microsoft.com/office/powerpoint/2010/main" val="7879827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0" y="0"/>
            <a:ext cx="3011488" cy="461963"/>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defTabSz="925513">
              <a:defRPr sz="1200" smtClean="0"/>
            </a:lvl1pPr>
          </a:lstStyle>
          <a:p>
            <a:pPr>
              <a:defRPr/>
            </a:pPr>
            <a:endParaRPr lang="en-US"/>
          </a:p>
        </p:txBody>
      </p:sp>
      <p:sp>
        <p:nvSpPr>
          <p:cNvPr id="99331" name="Rectangle 3"/>
          <p:cNvSpPr>
            <a:spLocks noGrp="1" noChangeArrowheads="1"/>
          </p:cNvSpPr>
          <p:nvPr>
            <p:ph type="dt" idx="1"/>
          </p:nvPr>
        </p:nvSpPr>
        <p:spPr bwMode="auto">
          <a:xfrm>
            <a:off x="3938588" y="0"/>
            <a:ext cx="3011487" cy="461963"/>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defTabSz="925513">
              <a:defRPr sz="1200" smtClean="0"/>
            </a:lvl1pPr>
          </a:lstStyle>
          <a:p>
            <a:pPr>
              <a:defRPr/>
            </a:pPr>
            <a:endParaRPr lang="en-US"/>
          </a:p>
        </p:txBody>
      </p:sp>
      <p:sp>
        <p:nvSpPr>
          <p:cNvPr id="16388" name="Rectangle 4"/>
          <p:cNvSpPr>
            <a:spLocks noGrp="1" noRot="1" noChangeAspect="1" noChangeArrowheads="1" noTextEdit="1"/>
          </p:cNvSpPr>
          <p:nvPr>
            <p:ph type="sldImg" idx="2"/>
          </p:nvPr>
        </p:nvSpPr>
        <p:spPr bwMode="auto">
          <a:xfrm>
            <a:off x="396875" y="692150"/>
            <a:ext cx="6156325" cy="3463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3" name="Rectangle 5"/>
          <p:cNvSpPr>
            <a:spLocks noGrp="1" noChangeArrowheads="1"/>
          </p:cNvSpPr>
          <p:nvPr>
            <p:ph type="body" sz="quarter" idx="3"/>
          </p:nvPr>
        </p:nvSpPr>
        <p:spPr bwMode="auto">
          <a:xfrm>
            <a:off x="927100" y="4387850"/>
            <a:ext cx="5095875" cy="4156075"/>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9334" name="Rectangle 6"/>
          <p:cNvSpPr>
            <a:spLocks noGrp="1" noChangeArrowheads="1"/>
          </p:cNvSpPr>
          <p:nvPr>
            <p:ph type="ftr" sz="quarter" idx="4"/>
          </p:nvPr>
        </p:nvSpPr>
        <p:spPr bwMode="auto">
          <a:xfrm>
            <a:off x="0" y="8774113"/>
            <a:ext cx="3011488" cy="461962"/>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defTabSz="925513">
              <a:defRPr sz="1200" smtClean="0"/>
            </a:lvl1pPr>
          </a:lstStyle>
          <a:p>
            <a:pPr>
              <a:defRPr/>
            </a:pPr>
            <a:endParaRPr lang="en-US"/>
          </a:p>
        </p:txBody>
      </p:sp>
      <p:sp>
        <p:nvSpPr>
          <p:cNvPr id="99335" name="Rectangle 7"/>
          <p:cNvSpPr>
            <a:spLocks noGrp="1" noChangeArrowheads="1"/>
          </p:cNvSpPr>
          <p:nvPr>
            <p:ph type="sldNum" sz="quarter" idx="5"/>
          </p:nvPr>
        </p:nvSpPr>
        <p:spPr bwMode="auto">
          <a:xfrm>
            <a:off x="3938588" y="8774113"/>
            <a:ext cx="3011487" cy="461962"/>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defTabSz="925513">
              <a:defRPr sz="1200" smtClean="0"/>
            </a:lvl1pPr>
          </a:lstStyle>
          <a:p>
            <a:pPr>
              <a:defRPr/>
            </a:pPr>
            <a:fld id="{72847581-2AB3-4E1B-9DDC-68E157F3E9DE}" type="slidenum">
              <a:rPr lang="en-US"/>
              <a:pPr>
                <a:defRPr/>
              </a:pPr>
              <a:t>‹#›</a:t>
            </a:fld>
            <a:endParaRPr lang="en-US"/>
          </a:p>
        </p:txBody>
      </p:sp>
    </p:spTree>
    <p:extLst>
      <p:ext uri="{BB962C8B-B14F-4D97-AF65-F5344CB8AC3E}">
        <p14:creationId xmlns:p14="http://schemas.microsoft.com/office/powerpoint/2010/main" val="34992272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900" kern="1200">
        <a:solidFill>
          <a:schemeClr val="tx1"/>
        </a:solidFill>
        <a:latin typeface="Arial" charset="0"/>
        <a:ea typeface="+mn-ea"/>
        <a:cs typeface="+mn-cs"/>
      </a:defRPr>
    </a:lvl1pPr>
    <a:lvl2pPr marL="342900" algn="l" rtl="0" eaLnBrk="0" fontAlgn="base" hangingPunct="0">
      <a:spcBef>
        <a:spcPct val="30000"/>
      </a:spcBef>
      <a:spcAft>
        <a:spcPct val="0"/>
      </a:spcAft>
      <a:defRPr kumimoji="1" sz="900" kern="1200">
        <a:solidFill>
          <a:schemeClr val="tx1"/>
        </a:solidFill>
        <a:latin typeface="Arial" charset="0"/>
        <a:ea typeface="+mn-ea"/>
        <a:cs typeface="+mn-cs"/>
      </a:defRPr>
    </a:lvl2pPr>
    <a:lvl3pPr marL="685800" algn="l" rtl="0" eaLnBrk="0" fontAlgn="base" hangingPunct="0">
      <a:spcBef>
        <a:spcPct val="30000"/>
      </a:spcBef>
      <a:spcAft>
        <a:spcPct val="0"/>
      </a:spcAft>
      <a:defRPr kumimoji="1" sz="900" kern="1200">
        <a:solidFill>
          <a:schemeClr val="tx1"/>
        </a:solidFill>
        <a:latin typeface="Arial" charset="0"/>
        <a:ea typeface="+mn-ea"/>
        <a:cs typeface="+mn-cs"/>
      </a:defRPr>
    </a:lvl3pPr>
    <a:lvl4pPr marL="1028700" algn="l" rtl="0" eaLnBrk="0" fontAlgn="base" hangingPunct="0">
      <a:spcBef>
        <a:spcPct val="30000"/>
      </a:spcBef>
      <a:spcAft>
        <a:spcPct val="0"/>
      </a:spcAft>
      <a:defRPr kumimoji="1" sz="900" kern="1200">
        <a:solidFill>
          <a:schemeClr val="tx1"/>
        </a:solidFill>
        <a:latin typeface="Arial" charset="0"/>
        <a:ea typeface="+mn-ea"/>
        <a:cs typeface="+mn-cs"/>
      </a:defRPr>
    </a:lvl4pPr>
    <a:lvl5pPr marL="1371600" algn="l" rtl="0" eaLnBrk="0" fontAlgn="base" hangingPunct="0">
      <a:spcBef>
        <a:spcPct val="30000"/>
      </a:spcBef>
      <a:spcAft>
        <a:spcPct val="0"/>
      </a:spcAft>
      <a:defRPr kumimoji="1" sz="900" kern="1200">
        <a:solidFill>
          <a:schemeClr val="tx1"/>
        </a:solidFill>
        <a:latin typeface="Arial"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22"/>
          <p:cNvSpPr>
            <a:spLocks noChangeArrowheads="1"/>
          </p:cNvSpPr>
          <p:nvPr userDrawn="1"/>
        </p:nvSpPr>
        <p:spPr bwMode="ltGray">
          <a:xfrm>
            <a:off x="398464" y="2227660"/>
            <a:ext cx="668337" cy="355997"/>
          </a:xfrm>
          <a:prstGeom prst="rect">
            <a:avLst/>
          </a:prstGeom>
          <a:gradFill rotWithShape="0">
            <a:gsLst>
              <a:gs pos="0">
                <a:srgbClr val="9966FF"/>
              </a:gs>
              <a:gs pos="100000">
                <a:srgbClr val="FFFFFF"/>
              </a:gs>
            </a:gsLst>
            <a:lin ang="0" scaled="1"/>
          </a:gradFill>
          <a:ln w="9525">
            <a:noFill/>
            <a:miter lim="800000"/>
            <a:headEnd/>
            <a:tailEnd/>
          </a:ln>
          <a:effectLst/>
        </p:spPr>
        <p:txBody>
          <a:bodyPr wrap="none" anchor="ctr"/>
          <a:lstStyle/>
          <a:p>
            <a:pPr algn="ctr">
              <a:defRPr/>
            </a:pPr>
            <a:endParaRPr kumimoji="1" lang="en-US" sz="1800"/>
          </a:p>
        </p:txBody>
      </p:sp>
      <p:sp>
        <p:nvSpPr>
          <p:cNvPr id="5" name="Rectangle 25"/>
          <p:cNvSpPr>
            <a:spLocks noChangeArrowheads="1"/>
          </p:cNvSpPr>
          <p:nvPr userDrawn="1"/>
        </p:nvSpPr>
        <p:spPr bwMode="ltGray">
          <a:xfrm>
            <a:off x="522288" y="2532460"/>
            <a:ext cx="849312" cy="355997"/>
          </a:xfrm>
          <a:prstGeom prst="rect">
            <a:avLst/>
          </a:prstGeom>
          <a:gradFill rotWithShape="0">
            <a:gsLst>
              <a:gs pos="0">
                <a:srgbClr val="FF00FF"/>
              </a:gs>
              <a:gs pos="100000">
                <a:srgbClr val="FFFFFF"/>
              </a:gs>
            </a:gsLst>
            <a:lin ang="0" scaled="1"/>
          </a:gradFill>
          <a:ln w="9525">
            <a:noFill/>
            <a:miter lim="800000"/>
            <a:headEnd/>
            <a:tailEnd/>
          </a:ln>
          <a:effectLst/>
        </p:spPr>
        <p:txBody>
          <a:bodyPr wrap="none" anchor="ctr"/>
          <a:lstStyle/>
          <a:p>
            <a:pPr algn="ctr">
              <a:defRPr/>
            </a:pPr>
            <a:endParaRPr kumimoji="1" lang="en-US" sz="1800"/>
          </a:p>
        </p:txBody>
      </p:sp>
      <p:sp>
        <p:nvSpPr>
          <p:cNvPr id="6" name="Rectangle 27"/>
          <p:cNvSpPr>
            <a:spLocks noChangeArrowheads="1"/>
          </p:cNvSpPr>
          <p:nvPr userDrawn="1"/>
        </p:nvSpPr>
        <p:spPr bwMode="ltGray">
          <a:xfrm>
            <a:off x="107950" y="2477692"/>
            <a:ext cx="560388" cy="316706"/>
          </a:xfrm>
          <a:prstGeom prst="rect">
            <a:avLst/>
          </a:prstGeom>
          <a:gradFill rotWithShape="0">
            <a:gsLst>
              <a:gs pos="0">
                <a:srgbClr val="CCCC00"/>
              </a:gs>
              <a:gs pos="100000">
                <a:schemeClr val="bg1"/>
              </a:gs>
            </a:gsLst>
            <a:lin ang="0" scaled="1"/>
          </a:gradFill>
          <a:ln w="9525">
            <a:noFill/>
            <a:miter lim="800000"/>
            <a:headEnd/>
            <a:tailEnd/>
          </a:ln>
          <a:effectLst/>
        </p:spPr>
        <p:txBody>
          <a:bodyPr wrap="none" anchor="ctr"/>
          <a:lstStyle/>
          <a:p>
            <a:pPr algn="ctr">
              <a:defRPr/>
            </a:pPr>
            <a:endParaRPr kumimoji="1" lang="en-US" sz="1800"/>
          </a:p>
        </p:txBody>
      </p:sp>
      <p:sp>
        <p:nvSpPr>
          <p:cNvPr id="7" name="Rectangle 10"/>
          <p:cNvSpPr>
            <a:spLocks noChangeArrowheads="1"/>
          </p:cNvSpPr>
          <p:nvPr/>
        </p:nvSpPr>
        <p:spPr bwMode="auto">
          <a:xfrm>
            <a:off x="635001" y="2103835"/>
            <a:ext cx="31750" cy="789384"/>
          </a:xfrm>
          <a:prstGeom prst="rect">
            <a:avLst/>
          </a:prstGeom>
          <a:solidFill>
            <a:schemeClr val="bg2"/>
          </a:solidFill>
          <a:ln w="9525">
            <a:noFill/>
            <a:miter lim="800000"/>
            <a:headEnd/>
            <a:tailEnd/>
          </a:ln>
          <a:effectLst/>
        </p:spPr>
        <p:txBody>
          <a:bodyPr wrap="none" anchor="ctr"/>
          <a:lstStyle/>
          <a:p>
            <a:pPr>
              <a:defRPr/>
            </a:pPr>
            <a:endParaRPr lang="en-US" sz="1800"/>
          </a:p>
        </p:txBody>
      </p:sp>
      <p:sp>
        <p:nvSpPr>
          <p:cNvPr id="8" name="Rectangle 11"/>
          <p:cNvSpPr>
            <a:spLocks noChangeArrowheads="1"/>
          </p:cNvSpPr>
          <p:nvPr/>
        </p:nvSpPr>
        <p:spPr bwMode="auto">
          <a:xfrm flipV="1">
            <a:off x="315913" y="2720578"/>
            <a:ext cx="8693150" cy="41672"/>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en-US" sz="1800"/>
          </a:p>
        </p:txBody>
      </p:sp>
      <p:sp>
        <p:nvSpPr>
          <p:cNvPr id="9" name="Text Box 29"/>
          <p:cNvSpPr txBox="1">
            <a:spLocks noChangeArrowheads="1"/>
          </p:cNvSpPr>
          <p:nvPr userDrawn="1"/>
        </p:nvSpPr>
        <p:spPr bwMode="auto">
          <a:xfrm>
            <a:off x="6019800" y="113340"/>
            <a:ext cx="2989263" cy="646331"/>
          </a:xfrm>
          <a:prstGeom prst="rect">
            <a:avLst/>
          </a:prstGeom>
          <a:noFill/>
          <a:ln w="9525">
            <a:noFill/>
            <a:miter lim="800000"/>
            <a:headEnd/>
            <a:tailEnd/>
          </a:ln>
          <a:effectLst/>
        </p:spPr>
        <p:txBody>
          <a:bodyPr wrap="square">
            <a:spAutoFit/>
          </a:bodyPr>
          <a:lstStyle/>
          <a:p>
            <a:pPr>
              <a:spcBef>
                <a:spcPts val="0"/>
              </a:spcBef>
              <a:defRPr/>
            </a:pPr>
            <a:r>
              <a:rPr lang="en-US" sz="1800" dirty="0"/>
              <a:t>Sergey K</a:t>
            </a:r>
            <a:r>
              <a:rPr lang="en-US" sz="1800"/>
              <a:t>. Aityan</a:t>
            </a:r>
            <a:endParaRPr lang="en-US" sz="1800" dirty="0"/>
          </a:p>
          <a:p>
            <a:pPr>
              <a:spcBef>
                <a:spcPts val="0"/>
              </a:spcBef>
              <a:defRPr/>
            </a:pPr>
            <a:r>
              <a:rPr lang="en-US" sz="1800"/>
              <a:t>s.aityan@northeastern</a:t>
            </a:r>
            <a:r>
              <a:rPr lang="en-US" sz="1800" dirty="0"/>
              <a:t>.edu</a:t>
            </a:r>
          </a:p>
        </p:txBody>
      </p:sp>
      <p:sp>
        <p:nvSpPr>
          <p:cNvPr id="65548" name="Rectangle 12"/>
          <p:cNvSpPr>
            <a:spLocks noGrp="1" noChangeArrowheads="1"/>
          </p:cNvSpPr>
          <p:nvPr>
            <p:ph type="ctrTitle"/>
          </p:nvPr>
        </p:nvSpPr>
        <p:spPr>
          <a:xfrm>
            <a:off x="1524000" y="3095491"/>
            <a:ext cx="5564995" cy="598884"/>
          </a:xfrm>
        </p:spPr>
        <p:txBody>
          <a:bodyPr/>
          <a:lstStyle>
            <a:lvl1pPr>
              <a:defRPr sz="3200"/>
            </a:lvl1pPr>
          </a:lstStyle>
          <a:p>
            <a:r>
              <a:rPr lang="en-US" dirty="0"/>
              <a:t>Click to edit Master title style</a:t>
            </a:r>
          </a:p>
        </p:txBody>
      </p:sp>
      <p:sp>
        <p:nvSpPr>
          <p:cNvPr id="3" name="Text Box 29">
            <a:extLst>
              <a:ext uri="{FF2B5EF4-FFF2-40B4-BE49-F238E27FC236}">
                <a16:creationId xmlns:a16="http://schemas.microsoft.com/office/drawing/2014/main" id="{A64F5065-D737-E9BE-1E51-58481296AB41}"/>
              </a:ext>
            </a:extLst>
          </p:cNvPr>
          <p:cNvSpPr txBox="1">
            <a:spLocks noChangeArrowheads="1"/>
          </p:cNvSpPr>
          <p:nvPr userDrawn="1"/>
        </p:nvSpPr>
        <p:spPr bwMode="auto">
          <a:xfrm>
            <a:off x="1082676" y="1978942"/>
            <a:ext cx="7394573" cy="830997"/>
          </a:xfrm>
          <a:prstGeom prst="rect">
            <a:avLst/>
          </a:prstGeom>
          <a:noFill/>
          <a:ln w="9525">
            <a:noFill/>
            <a:miter lim="800000"/>
            <a:headEnd/>
            <a:tailEnd/>
          </a:ln>
          <a:effectLst/>
        </p:spPr>
        <p:txBody>
          <a:bodyPr wrap="square">
            <a:spAutoFit/>
          </a:bodyPr>
          <a:lstStyle/>
          <a:p>
            <a:r>
              <a:rPr lang="en-US" sz="4800" baseline="0">
                <a:solidFill>
                  <a:srgbClr val="333399"/>
                </a:solidFill>
              </a:rPr>
              <a:t>Artificial Neural </a:t>
            </a:r>
            <a:r>
              <a:rPr lang="en-US" sz="4800" baseline="0" dirty="0">
                <a:solidFill>
                  <a:srgbClr val="333399"/>
                </a:solidFill>
              </a:rPr>
              <a:t>Networks</a:t>
            </a:r>
          </a:p>
        </p:txBody>
      </p:sp>
      <p:pic>
        <p:nvPicPr>
          <p:cNvPr id="2" name="Picture 1">
            <a:extLst>
              <a:ext uri="{FF2B5EF4-FFF2-40B4-BE49-F238E27FC236}">
                <a16:creationId xmlns:a16="http://schemas.microsoft.com/office/drawing/2014/main" id="{92456850-AB26-F658-4BCE-ACAB9ECB156B}"/>
              </a:ext>
            </a:extLst>
          </p:cNvPr>
          <p:cNvPicPr>
            <a:picLocks noChangeAspect="1"/>
          </p:cNvPicPr>
          <p:nvPr userDrawn="1"/>
        </p:nvPicPr>
        <p:blipFill>
          <a:blip r:embed="rId2"/>
          <a:stretch>
            <a:fillRect/>
          </a:stretch>
        </p:blipFill>
        <p:spPr>
          <a:xfrm>
            <a:off x="166687" y="189691"/>
            <a:ext cx="2074864" cy="581794"/>
          </a:xfrm>
          <a:prstGeom prst="rect">
            <a:avLst/>
          </a:prstGeom>
        </p:spPr>
      </p:pic>
    </p:spTree>
    <p:extLst>
      <p:ext uri="{BB962C8B-B14F-4D97-AF65-F5344CB8AC3E}">
        <p14:creationId xmlns:p14="http://schemas.microsoft.com/office/powerpoint/2010/main" val="1703264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0659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35472" y="1047751"/>
            <a:ext cx="3984127" cy="3657600"/>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AB43A41-22AC-44C6-F385-3B4D3B2D5428}"/>
              </a:ext>
            </a:extLst>
          </p:cNvPr>
          <p:cNvSpPr>
            <a:spLocks noGrp="1"/>
          </p:cNvSpPr>
          <p:nvPr>
            <p:ph sz="half" idx="10"/>
          </p:nvPr>
        </p:nvSpPr>
        <p:spPr>
          <a:xfrm>
            <a:off x="4626473" y="1047751"/>
            <a:ext cx="3984127" cy="3632665"/>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6081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28385" y="1114189"/>
            <a:ext cx="8182215" cy="1305162"/>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35472" y="2792489"/>
            <a:ext cx="3984127" cy="1912861"/>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AB43A41-22AC-44C6-F385-3B4D3B2D5428}"/>
              </a:ext>
            </a:extLst>
          </p:cNvPr>
          <p:cNvSpPr>
            <a:spLocks noGrp="1"/>
          </p:cNvSpPr>
          <p:nvPr>
            <p:ph sz="half" idx="10"/>
          </p:nvPr>
        </p:nvSpPr>
        <p:spPr>
          <a:xfrm>
            <a:off x="4626473" y="2767555"/>
            <a:ext cx="3984127" cy="1912861"/>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38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5634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2267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37" name="Rectangle 25"/>
          <p:cNvSpPr>
            <a:spLocks noChangeArrowheads="1"/>
          </p:cNvSpPr>
          <p:nvPr userDrawn="1"/>
        </p:nvSpPr>
        <p:spPr bwMode="ltGray">
          <a:xfrm>
            <a:off x="398464" y="303610"/>
            <a:ext cx="668337" cy="355997"/>
          </a:xfrm>
          <a:prstGeom prst="rect">
            <a:avLst/>
          </a:prstGeom>
          <a:gradFill rotWithShape="0">
            <a:gsLst>
              <a:gs pos="0">
                <a:srgbClr val="9966FF"/>
              </a:gs>
              <a:gs pos="100000">
                <a:srgbClr val="FFFFFF"/>
              </a:gs>
            </a:gsLst>
            <a:lin ang="0" scaled="1"/>
          </a:gradFill>
          <a:ln w="9525">
            <a:noFill/>
            <a:miter lim="800000"/>
            <a:headEnd/>
            <a:tailEnd/>
          </a:ln>
          <a:effectLst/>
        </p:spPr>
        <p:txBody>
          <a:bodyPr wrap="none" anchor="ctr"/>
          <a:lstStyle/>
          <a:p>
            <a:pPr algn="ctr">
              <a:defRPr/>
            </a:pPr>
            <a:endParaRPr kumimoji="1" lang="en-US" sz="1800"/>
          </a:p>
        </p:txBody>
      </p:sp>
      <p:sp>
        <p:nvSpPr>
          <p:cNvPr id="64538" name="Rectangle 26"/>
          <p:cNvSpPr>
            <a:spLocks noChangeArrowheads="1"/>
          </p:cNvSpPr>
          <p:nvPr userDrawn="1"/>
        </p:nvSpPr>
        <p:spPr bwMode="ltGray">
          <a:xfrm>
            <a:off x="522288" y="608410"/>
            <a:ext cx="849312" cy="355997"/>
          </a:xfrm>
          <a:prstGeom prst="rect">
            <a:avLst/>
          </a:prstGeom>
          <a:gradFill rotWithShape="0">
            <a:gsLst>
              <a:gs pos="0">
                <a:srgbClr val="FF00FF"/>
              </a:gs>
              <a:gs pos="100000">
                <a:srgbClr val="FFFFFF"/>
              </a:gs>
            </a:gsLst>
            <a:lin ang="0" scaled="1"/>
          </a:gradFill>
          <a:ln w="9525">
            <a:noFill/>
            <a:miter lim="800000"/>
            <a:headEnd/>
            <a:tailEnd/>
          </a:ln>
          <a:effectLst/>
        </p:spPr>
        <p:txBody>
          <a:bodyPr wrap="none" anchor="ctr"/>
          <a:lstStyle/>
          <a:p>
            <a:pPr algn="ctr">
              <a:defRPr/>
            </a:pPr>
            <a:endParaRPr kumimoji="1" lang="en-US" sz="1800"/>
          </a:p>
        </p:txBody>
      </p:sp>
      <p:sp>
        <p:nvSpPr>
          <p:cNvPr id="64539" name="Rectangle 27"/>
          <p:cNvSpPr>
            <a:spLocks noChangeArrowheads="1"/>
          </p:cNvSpPr>
          <p:nvPr userDrawn="1"/>
        </p:nvSpPr>
        <p:spPr bwMode="ltGray">
          <a:xfrm>
            <a:off x="107950" y="553641"/>
            <a:ext cx="560388" cy="316706"/>
          </a:xfrm>
          <a:prstGeom prst="rect">
            <a:avLst/>
          </a:prstGeom>
          <a:gradFill rotWithShape="0">
            <a:gsLst>
              <a:gs pos="0">
                <a:srgbClr val="CCCC00"/>
              </a:gs>
              <a:gs pos="100000">
                <a:schemeClr val="bg1"/>
              </a:gs>
            </a:gsLst>
            <a:lin ang="0" scaled="1"/>
          </a:gradFill>
          <a:ln w="9525">
            <a:noFill/>
            <a:miter lim="800000"/>
            <a:headEnd/>
            <a:tailEnd/>
          </a:ln>
          <a:effectLst/>
        </p:spPr>
        <p:txBody>
          <a:bodyPr wrap="none" anchor="ctr"/>
          <a:lstStyle/>
          <a:p>
            <a:pPr algn="ctr">
              <a:defRPr/>
            </a:pPr>
            <a:endParaRPr kumimoji="1" lang="en-US" sz="1800"/>
          </a:p>
        </p:txBody>
      </p:sp>
      <p:sp>
        <p:nvSpPr>
          <p:cNvPr id="64520" name="Rectangle 8"/>
          <p:cNvSpPr>
            <a:spLocks noChangeArrowheads="1"/>
          </p:cNvSpPr>
          <p:nvPr/>
        </p:nvSpPr>
        <p:spPr bwMode="gray">
          <a:xfrm>
            <a:off x="434976" y="776287"/>
            <a:ext cx="8226425" cy="23813"/>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kumimoji="1" lang="en-US" sz="1800"/>
          </a:p>
        </p:txBody>
      </p:sp>
      <p:sp>
        <p:nvSpPr>
          <p:cNvPr id="1033" name="Rectangle 9"/>
          <p:cNvSpPr>
            <a:spLocks noGrp="1" noChangeArrowheads="1"/>
          </p:cNvSpPr>
          <p:nvPr>
            <p:ph type="title"/>
          </p:nvPr>
        </p:nvSpPr>
        <p:spPr bwMode="auto">
          <a:xfrm>
            <a:off x="1393827" y="285750"/>
            <a:ext cx="6723055"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dirty="0"/>
              <a:t>Click to edit Master title style</a:t>
            </a:r>
          </a:p>
        </p:txBody>
      </p:sp>
      <p:sp>
        <p:nvSpPr>
          <p:cNvPr id="1034" name="Rectangle 10"/>
          <p:cNvSpPr>
            <a:spLocks noGrp="1" noChangeArrowheads="1"/>
          </p:cNvSpPr>
          <p:nvPr>
            <p:ph type="body" idx="1"/>
          </p:nvPr>
        </p:nvSpPr>
        <p:spPr bwMode="auto">
          <a:xfrm>
            <a:off x="434975" y="1098321"/>
            <a:ext cx="8251823" cy="345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64526" name="Text Box 14"/>
          <p:cNvSpPr txBox="1">
            <a:spLocks noChangeArrowheads="1"/>
          </p:cNvSpPr>
          <p:nvPr userDrawn="1"/>
        </p:nvSpPr>
        <p:spPr bwMode="auto">
          <a:xfrm>
            <a:off x="0" y="0"/>
            <a:ext cx="2286000" cy="323165"/>
          </a:xfrm>
          <a:prstGeom prst="rect">
            <a:avLst/>
          </a:prstGeom>
          <a:noFill/>
          <a:ln w="9525">
            <a:noFill/>
            <a:miter lim="800000"/>
            <a:headEnd/>
            <a:tailEnd/>
          </a:ln>
          <a:effectLst/>
        </p:spPr>
        <p:txBody>
          <a:bodyPr wrap="square">
            <a:spAutoFit/>
          </a:bodyPr>
          <a:lstStyle/>
          <a:p>
            <a:pPr>
              <a:spcBef>
                <a:spcPct val="50000"/>
              </a:spcBef>
              <a:defRPr/>
            </a:pPr>
            <a:r>
              <a:rPr lang="en-US" sz="1500"/>
              <a:t>Sergey Aityan</a:t>
            </a:r>
            <a:endParaRPr lang="en-US" sz="1500" dirty="0"/>
          </a:p>
        </p:txBody>
      </p:sp>
      <p:sp>
        <p:nvSpPr>
          <p:cNvPr id="64529" name="Text Box 17"/>
          <p:cNvSpPr txBox="1">
            <a:spLocks noChangeArrowheads="1"/>
          </p:cNvSpPr>
          <p:nvPr userDrawn="1"/>
        </p:nvSpPr>
        <p:spPr bwMode="auto">
          <a:xfrm>
            <a:off x="7543800" y="4862468"/>
            <a:ext cx="1371600" cy="300082"/>
          </a:xfrm>
          <a:prstGeom prst="rect">
            <a:avLst/>
          </a:prstGeom>
          <a:noFill/>
          <a:ln w="9525">
            <a:noFill/>
            <a:miter lim="800000"/>
            <a:headEnd/>
            <a:tailEnd/>
          </a:ln>
          <a:effec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r" eaLnBrk="1" hangingPunct="1">
              <a:spcBef>
                <a:spcPct val="50000"/>
              </a:spcBef>
            </a:pPr>
            <a:r>
              <a:rPr lang="en-US" altLang="en-US" sz="1350" dirty="0"/>
              <a:t>Slide </a:t>
            </a:r>
            <a:fld id="{67157EC5-6444-444D-B5D1-86515F90BDAD}" type="slidenum">
              <a:rPr lang="en-US" altLang="en-US" sz="1350"/>
              <a:pPr algn="r" eaLnBrk="1" hangingPunct="1">
                <a:spcBef>
                  <a:spcPct val="50000"/>
                </a:spcBef>
              </a:pPr>
              <a:t>‹#›</a:t>
            </a:fld>
            <a:r>
              <a:rPr lang="en-US" altLang="en-US" sz="1350" dirty="0"/>
              <a:t> / 54</a:t>
            </a:r>
          </a:p>
        </p:txBody>
      </p:sp>
      <p:sp>
        <p:nvSpPr>
          <p:cNvPr id="64530" name="Text Box 18"/>
          <p:cNvSpPr txBox="1">
            <a:spLocks noChangeArrowheads="1"/>
          </p:cNvSpPr>
          <p:nvPr userDrawn="1"/>
        </p:nvSpPr>
        <p:spPr bwMode="auto">
          <a:xfrm>
            <a:off x="125342" y="4879390"/>
            <a:ext cx="3379858" cy="300082"/>
          </a:xfrm>
          <a:prstGeom prst="rect">
            <a:avLst/>
          </a:prstGeom>
          <a:noFill/>
          <a:ln w="9525">
            <a:noFill/>
            <a:miter lim="800000"/>
            <a:headEnd/>
            <a:tailEnd/>
          </a:ln>
          <a:effectLst/>
        </p:spPr>
        <p:txBody>
          <a:bodyPr wrap="square">
            <a:spAutoFit/>
          </a:bodyPr>
          <a:lstStyle/>
          <a:p>
            <a:pPr>
              <a:spcBef>
                <a:spcPct val="50000"/>
              </a:spcBef>
              <a:defRPr/>
            </a:pPr>
            <a:r>
              <a:rPr lang="en-US" sz="1350"/>
              <a:t>Artificial Neural </a:t>
            </a:r>
            <a:r>
              <a:rPr lang="en-US" sz="1350" dirty="0"/>
              <a:t>Networks</a:t>
            </a:r>
          </a:p>
        </p:txBody>
      </p:sp>
      <p:sp>
        <p:nvSpPr>
          <p:cNvPr id="64532" name="Rectangle 20"/>
          <p:cNvSpPr>
            <a:spLocks noChangeArrowheads="1"/>
          </p:cNvSpPr>
          <p:nvPr userDrawn="1"/>
        </p:nvSpPr>
        <p:spPr bwMode="auto">
          <a:xfrm>
            <a:off x="2514600" y="4861524"/>
            <a:ext cx="4941417" cy="300082"/>
          </a:xfrm>
          <a:prstGeom prst="rect">
            <a:avLst/>
          </a:prstGeom>
          <a:noFill/>
          <a:ln w="9525">
            <a:noFill/>
            <a:miter lim="800000"/>
            <a:headEnd/>
            <a:tailEnd/>
          </a:ln>
          <a:effectLst/>
        </p:spPr>
        <p:txBody>
          <a:bodyPr wrap="none">
            <a:spAutoFit/>
          </a:bodyPr>
          <a:lstStyle/>
          <a:p>
            <a:pPr>
              <a:defRPr/>
            </a:pPr>
            <a:r>
              <a:rPr lang="en-US" sz="1350" dirty="0"/>
              <a:t>Chapter 17 – Overlapping Objects and Sematic Segmentation</a:t>
            </a:r>
          </a:p>
        </p:txBody>
      </p:sp>
      <p:sp>
        <p:nvSpPr>
          <p:cNvPr id="64533" name="Line 21"/>
          <p:cNvSpPr>
            <a:spLocks noChangeShapeType="1"/>
          </p:cNvSpPr>
          <p:nvPr userDrawn="1"/>
        </p:nvSpPr>
        <p:spPr bwMode="auto">
          <a:xfrm>
            <a:off x="152400" y="4901453"/>
            <a:ext cx="8686800" cy="0"/>
          </a:xfrm>
          <a:prstGeom prst="line">
            <a:avLst/>
          </a:prstGeom>
          <a:noFill/>
          <a:ln w="9525">
            <a:solidFill>
              <a:schemeClr val="tx1"/>
            </a:solidFill>
            <a:miter lim="800000"/>
            <a:headEnd/>
            <a:tailEnd/>
          </a:ln>
          <a:effectLst/>
        </p:spPr>
        <p:txBody>
          <a:bodyPr wrap="none"/>
          <a:lstStyle/>
          <a:p>
            <a:pPr>
              <a:defRPr/>
            </a:pPr>
            <a:endParaRPr lang="en-US" sz="1800"/>
          </a:p>
        </p:txBody>
      </p:sp>
      <p:cxnSp>
        <p:nvCxnSpPr>
          <p:cNvPr id="3" name="Straight Connector 2"/>
          <p:cNvCxnSpPr/>
          <p:nvPr userDrawn="1"/>
        </p:nvCxnSpPr>
        <p:spPr bwMode="auto">
          <a:xfrm>
            <a:off x="732631" y="228601"/>
            <a:ext cx="0" cy="735806"/>
          </a:xfrm>
          <a:prstGeom prst="line">
            <a:avLst/>
          </a:prstGeom>
          <a:solidFill>
            <a:schemeClr val="accent1"/>
          </a:solidFill>
          <a:ln w="25400" cap="flat" cmpd="sng" algn="ctr">
            <a:solidFill>
              <a:schemeClr val="tx1"/>
            </a:solidFill>
            <a:prstDash val="solid"/>
            <a:miter lim="800000"/>
            <a:headEnd type="none" w="med" len="med"/>
            <a:tailEnd type="none" w="med" len="med"/>
          </a:ln>
          <a:effectLst/>
        </p:spPr>
      </p:cxnSp>
    </p:spTree>
  </p:cSld>
  <p:clrMap bg1="lt1" tx1="dk1" bg2="lt2" tx2="dk2" accent1="accent1" accent2="accent2" accent3="accent3" accent4="accent4" accent5="accent5" accent6="accent6" hlink="hlink" folHlink="folHlink"/>
  <p:sldLayoutIdLst>
    <p:sldLayoutId id="2147483680" r:id="rId1"/>
    <p:sldLayoutId id="2147483679" r:id="rId2"/>
    <p:sldLayoutId id="2147483681" r:id="rId3"/>
    <p:sldLayoutId id="2147483682" r:id="rId4"/>
    <p:sldLayoutId id="2147483675" r:id="rId5"/>
    <p:sldLayoutId id="2147483674" r:id="rId6"/>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2400">
          <a:solidFill>
            <a:schemeClr val="tx2"/>
          </a:solidFill>
          <a:latin typeface="Tahoma" pitchFamily="34" charset="0"/>
        </a:defRPr>
      </a:lvl2pPr>
      <a:lvl3pPr algn="l" rtl="0" eaLnBrk="0" fontAlgn="base" hangingPunct="0">
        <a:spcBef>
          <a:spcPct val="0"/>
        </a:spcBef>
        <a:spcAft>
          <a:spcPct val="0"/>
        </a:spcAft>
        <a:defRPr sz="2400">
          <a:solidFill>
            <a:schemeClr val="tx2"/>
          </a:solidFill>
          <a:latin typeface="Tahoma" pitchFamily="34" charset="0"/>
        </a:defRPr>
      </a:lvl3pPr>
      <a:lvl4pPr algn="l" rtl="0" eaLnBrk="0" fontAlgn="base" hangingPunct="0">
        <a:spcBef>
          <a:spcPct val="0"/>
        </a:spcBef>
        <a:spcAft>
          <a:spcPct val="0"/>
        </a:spcAft>
        <a:defRPr sz="2400">
          <a:solidFill>
            <a:schemeClr val="tx2"/>
          </a:solidFill>
          <a:latin typeface="Tahoma" pitchFamily="34" charset="0"/>
        </a:defRPr>
      </a:lvl4pPr>
      <a:lvl5pPr algn="l" rtl="0" eaLnBrk="0" fontAlgn="base" hangingPunct="0">
        <a:spcBef>
          <a:spcPct val="0"/>
        </a:spcBef>
        <a:spcAft>
          <a:spcPct val="0"/>
        </a:spcAft>
        <a:defRPr sz="2400">
          <a:solidFill>
            <a:schemeClr val="tx2"/>
          </a:solidFill>
          <a:latin typeface="Tahoma" pitchFamily="34" charset="0"/>
        </a:defRPr>
      </a:lvl5pPr>
      <a:lvl6pPr marL="342900" algn="l" rtl="0" fontAlgn="base">
        <a:spcBef>
          <a:spcPct val="0"/>
        </a:spcBef>
        <a:spcAft>
          <a:spcPct val="0"/>
        </a:spcAft>
        <a:defRPr sz="2400">
          <a:solidFill>
            <a:schemeClr val="tx2"/>
          </a:solidFill>
          <a:latin typeface="Tahoma" pitchFamily="34" charset="0"/>
        </a:defRPr>
      </a:lvl6pPr>
      <a:lvl7pPr marL="685800" algn="l" rtl="0" fontAlgn="base">
        <a:spcBef>
          <a:spcPct val="0"/>
        </a:spcBef>
        <a:spcAft>
          <a:spcPct val="0"/>
        </a:spcAft>
        <a:defRPr sz="2400">
          <a:solidFill>
            <a:schemeClr val="tx2"/>
          </a:solidFill>
          <a:latin typeface="Tahoma" pitchFamily="34" charset="0"/>
        </a:defRPr>
      </a:lvl7pPr>
      <a:lvl8pPr marL="1028700" algn="l" rtl="0" fontAlgn="base">
        <a:spcBef>
          <a:spcPct val="0"/>
        </a:spcBef>
        <a:spcAft>
          <a:spcPct val="0"/>
        </a:spcAft>
        <a:defRPr sz="2400">
          <a:solidFill>
            <a:schemeClr val="tx2"/>
          </a:solidFill>
          <a:latin typeface="Tahoma" pitchFamily="34" charset="0"/>
        </a:defRPr>
      </a:lvl8pPr>
      <a:lvl9pPr marL="1371600" algn="l" rtl="0" fontAlgn="base">
        <a:spcBef>
          <a:spcPct val="0"/>
        </a:spcBef>
        <a:spcAft>
          <a:spcPct val="0"/>
        </a:spcAft>
        <a:defRPr sz="2400">
          <a:solidFill>
            <a:schemeClr val="tx2"/>
          </a:solidFill>
          <a:latin typeface="Tahoma" pitchFamily="34" charset="0"/>
        </a:defRPr>
      </a:lvl9pPr>
    </p:titleStyle>
    <p:bodyStyle>
      <a:lvl1pPr marL="257175" indent="-257175" algn="l" rtl="0" eaLnBrk="0" fontAlgn="base" hangingPunct="0">
        <a:spcBef>
          <a:spcPts val="0"/>
        </a:spcBef>
        <a:spcAft>
          <a:spcPct val="0"/>
        </a:spcAft>
        <a:buClr>
          <a:schemeClr val="folHlink"/>
        </a:buClr>
        <a:buSzPct val="60000"/>
        <a:buFont typeface="Wingdings" pitchFamily="2" charset="2"/>
        <a:buChar char="n"/>
        <a:defRPr sz="2000">
          <a:solidFill>
            <a:schemeClr val="tx1"/>
          </a:solidFill>
          <a:latin typeface="+mn-lt"/>
          <a:ea typeface="+mn-ea"/>
          <a:cs typeface="+mn-cs"/>
        </a:defRPr>
      </a:lvl1pPr>
      <a:lvl2pPr marL="557213" indent="-214313" algn="l" rtl="0" eaLnBrk="0" fontAlgn="base" hangingPunct="0">
        <a:spcBef>
          <a:spcPts val="0"/>
        </a:spcBef>
        <a:spcAft>
          <a:spcPct val="0"/>
        </a:spcAft>
        <a:buClr>
          <a:schemeClr val="hlink"/>
        </a:buClr>
        <a:buSzPct val="70000"/>
        <a:buFont typeface="Wingdings" panose="05000000000000000000" pitchFamily="2" charset="2"/>
        <a:buChar char="v"/>
        <a:defRPr sz="2000">
          <a:solidFill>
            <a:schemeClr val="tx1"/>
          </a:solidFill>
          <a:latin typeface="+mn-lt"/>
        </a:defRPr>
      </a:lvl2pPr>
      <a:lvl3pPr marL="942975" indent="-257175" algn="l" rtl="0" eaLnBrk="0" fontAlgn="base" hangingPunct="0">
        <a:spcBef>
          <a:spcPts val="0"/>
        </a:spcBef>
        <a:spcAft>
          <a:spcPct val="0"/>
        </a:spcAft>
        <a:buClr>
          <a:srgbClr val="008000"/>
        </a:buClr>
        <a:buSzPct val="70000"/>
        <a:buFont typeface="Wingdings" panose="05000000000000000000" pitchFamily="2" charset="2"/>
        <a:buChar char="ü"/>
        <a:defRPr sz="2000">
          <a:solidFill>
            <a:schemeClr val="tx1"/>
          </a:solidFill>
          <a:latin typeface="+mn-lt"/>
        </a:defRPr>
      </a:lvl3pPr>
      <a:lvl4pPr marL="1200150" indent="-171450" algn="l" rtl="0" eaLnBrk="0" fontAlgn="base" hangingPunct="0">
        <a:spcBef>
          <a:spcPts val="0"/>
        </a:spcBef>
        <a:spcAft>
          <a:spcPct val="0"/>
        </a:spcAft>
        <a:buClr>
          <a:schemeClr val="accent2"/>
        </a:buClr>
        <a:buSzPct val="55000"/>
        <a:buFont typeface="Wingdings" pitchFamily="2" charset="2"/>
        <a:buChar char="n"/>
        <a:defRPr sz="1800">
          <a:solidFill>
            <a:schemeClr val="tx1"/>
          </a:solidFill>
          <a:latin typeface="+mn-lt"/>
        </a:defRPr>
      </a:lvl4pPr>
      <a:lvl5pPr marL="1543050" indent="-171450" algn="l" rtl="0" eaLnBrk="0" fontAlgn="base" hangingPunct="0">
        <a:spcBef>
          <a:spcPts val="0"/>
        </a:spcBef>
        <a:spcAft>
          <a:spcPct val="0"/>
        </a:spcAft>
        <a:buClr>
          <a:schemeClr val="accent1"/>
        </a:buClr>
        <a:buSzPct val="50000"/>
        <a:buFont typeface="Wingdings" pitchFamily="2" charset="2"/>
        <a:buChar char="n"/>
        <a:defRPr sz="1500">
          <a:solidFill>
            <a:schemeClr val="tx1"/>
          </a:solidFill>
          <a:latin typeface="+mn-lt"/>
        </a:defRPr>
      </a:lvl5pPr>
      <a:lvl6pPr marL="18859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6pPr>
      <a:lvl7pPr marL="22288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7pPr>
      <a:lvl8pPr marL="25717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8pPr>
      <a:lvl9pPr marL="29146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9E604-8283-D528-6AE1-DF7AA78E7DB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CC7221E-5B6B-1739-E516-86F99256DD0E}"/>
              </a:ext>
            </a:extLst>
          </p:cNvPr>
          <p:cNvSpPr>
            <a:spLocks noGrp="1"/>
          </p:cNvSpPr>
          <p:nvPr>
            <p:ph type="ctrTitle"/>
          </p:nvPr>
        </p:nvSpPr>
        <p:spPr>
          <a:xfrm>
            <a:off x="1066800" y="3714750"/>
            <a:ext cx="7315200" cy="533400"/>
          </a:xfrm>
        </p:spPr>
        <p:txBody>
          <a:bodyPr/>
          <a:lstStyle/>
          <a:p>
            <a:pPr marL="2520950" indent="-2520950"/>
            <a:r>
              <a:rPr lang="en-US" dirty="0"/>
              <a:t>Chapter 17 – Overlapping Objects and Sematic Segmentation</a:t>
            </a:r>
          </a:p>
        </p:txBody>
      </p:sp>
    </p:spTree>
    <p:extLst>
      <p:ext uri="{BB962C8B-B14F-4D97-AF65-F5344CB8AC3E}">
        <p14:creationId xmlns:p14="http://schemas.microsoft.com/office/powerpoint/2010/main" val="4009449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A8EED0-9D37-BE79-A292-048434808988}"/>
              </a:ext>
            </a:extLst>
          </p:cNvPr>
          <p:cNvSpPr>
            <a:spLocks noGrp="1"/>
          </p:cNvSpPr>
          <p:nvPr>
            <p:ph type="title"/>
          </p:nvPr>
        </p:nvSpPr>
        <p:spPr>
          <a:xfrm>
            <a:off x="1524000" y="52631"/>
            <a:ext cx="6723055" cy="490538"/>
          </a:xfrm>
        </p:spPr>
        <p:txBody>
          <a:bodyPr/>
          <a:lstStyle/>
          <a:p>
            <a:r>
              <a:rPr lang="en-US" dirty="0"/>
              <a:t>Key Differences</a:t>
            </a:r>
          </a:p>
        </p:txBody>
      </p:sp>
      <p:graphicFrame>
        <p:nvGraphicFramePr>
          <p:cNvPr id="5" name="Table 4">
            <a:extLst>
              <a:ext uri="{FF2B5EF4-FFF2-40B4-BE49-F238E27FC236}">
                <a16:creationId xmlns:a16="http://schemas.microsoft.com/office/drawing/2014/main" id="{330D77AF-33B5-49B8-7ED2-B0DB3D1EB217}"/>
              </a:ext>
            </a:extLst>
          </p:cNvPr>
          <p:cNvGraphicFramePr>
            <a:graphicFrameLocks noGrp="1"/>
          </p:cNvGraphicFramePr>
          <p:nvPr/>
        </p:nvGraphicFramePr>
        <p:xfrm>
          <a:off x="228600" y="531019"/>
          <a:ext cx="8686800" cy="439420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3557168564"/>
                    </a:ext>
                  </a:extLst>
                </a:gridCol>
                <a:gridCol w="3657600">
                  <a:extLst>
                    <a:ext uri="{9D8B030D-6E8A-4147-A177-3AD203B41FA5}">
                      <a16:colId xmlns:a16="http://schemas.microsoft.com/office/drawing/2014/main" val="735037346"/>
                    </a:ext>
                  </a:extLst>
                </a:gridCol>
                <a:gridCol w="3886200">
                  <a:extLst>
                    <a:ext uri="{9D8B030D-6E8A-4147-A177-3AD203B41FA5}">
                      <a16:colId xmlns:a16="http://schemas.microsoft.com/office/drawing/2014/main" val="455750495"/>
                    </a:ext>
                  </a:extLst>
                </a:gridCol>
              </a:tblGrid>
              <a:tr h="370840">
                <a:tc>
                  <a:txBody>
                    <a:bodyPr/>
                    <a:lstStyle/>
                    <a:p>
                      <a:r>
                        <a:rPr lang="en-US" sz="1600" dirty="0">
                          <a:solidFill>
                            <a:schemeClr val="tx1"/>
                          </a:solidFill>
                        </a:rPr>
                        <a:t>Category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rPr>
                        <a:t>Bounding Boxes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rPr>
                        <a:t>Anchor Boxes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8250834"/>
                  </a:ext>
                </a:extLst>
              </a:tr>
              <a:tr h="370840">
                <a:tc>
                  <a:txBody>
                    <a:bodyPr/>
                    <a:lstStyle/>
                    <a:p>
                      <a:pPr marL="0" indent="0">
                        <a:buNone/>
                      </a:pPr>
                      <a:r>
                        <a:rPr lang="en-US" sz="1600" dirty="0"/>
                        <a:t>Definition and Purpose: </a:t>
                      </a:r>
                      <a:endParaRPr lang="en-US" sz="1600" dirty="0">
                        <a:solidFill>
                          <a:schemeClr val="tx1"/>
                        </a:solidFill>
                      </a:endParaRPr>
                    </a:p>
                  </a:txBody>
                  <a:tcPr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Bounding boxes represent the actual regions in an image that enclose objects of interest.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Anchor boxes are reference bounding boxes used to predict object locations and shapes during object detection.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7640954"/>
                  </a:ext>
                </a:extLst>
              </a:tr>
              <a:tr h="370840">
                <a:tc>
                  <a:txBody>
                    <a:bodyPr/>
                    <a:lstStyle/>
                    <a:p>
                      <a:r>
                        <a:rPr lang="en-US" sz="1600" dirty="0"/>
                        <a:t>Annotating vs. Predicting:</a:t>
                      </a:r>
                    </a:p>
                  </a:txBody>
                  <a:tcPr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Bounding boxes are provided as annotations in object detection datasets, representing ground-truth object locations.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Anchor boxes are used as templates for prediction during model training and inference. The model predicts adjustments to anchor boxes to match objects’ actual locations.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94727844"/>
                  </a:ext>
                </a:extLst>
              </a:tr>
              <a:tr h="370840">
                <a:tc>
                  <a:txBody>
                    <a:bodyPr/>
                    <a:lstStyle/>
                    <a:p>
                      <a:r>
                        <a:rPr lang="en-US" sz="1600" dirty="0"/>
                        <a:t>Static </a:t>
                      </a:r>
                      <a:br>
                        <a:rPr lang="en-US" sz="1600" dirty="0"/>
                      </a:br>
                      <a:r>
                        <a:rPr lang="en-US" sz="1600" dirty="0"/>
                        <a:t>vs. Adaptive: </a:t>
                      </a:r>
                      <a:endParaRPr lang="en-US" sz="1600" dirty="0">
                        <a:solidFill>
                          <a:schemeClr val="tx1"/>
                        </a:solidFill>
                      </a:endParaRPr>
                    </a:p>
                  </a:txBody>
                  <a:tcPr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Bounding boxes are static and determined by annotators based on the object’s true boundaries.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Anchor boxes are adaptable and can be designed with different scales and aspect ratios to handle various object sizes and shapes.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59488930"/>
                  </a:ext>
                </a:extLst>
              </a:tr>
              <a:tr h="370840">
                <a:tc>
                  <a:txBody>
                    <a:bodyPr/>
                    <a:lstStyle/>
                    <a:p>
                      <a:r>
                        <a:rPr lang="en-US" sz="1600" dirty="0"/>
                        <a:t>Localization vs. Reference:</a:t>
                      </a:r>
                    </a:p>
                  </a:txBody>
                  <a:tcPr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Bounding boxes are used for object localization and are compared to predicted boxes to measure 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Anchor boxes serve as reference points for predicting object locations and shapes.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6320589"/>
                  </a:ext>
                </a:extLst>
              </a:tr>
            </a:tbl>
          </a:graphicData>
        </a:graphic>
      </p:graphicFrame>
    </p:spTree>
    <p:extLst>
      <p:ext uri="{BB962C8B-B14F-4D97-AF65-F5344CB8AC3E}">
        <p14:creationId xmlns:p14="http://schemas.microsoft.com/office/powerpoint/2010/main" val="604552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76DD6-AFA6-BD03-CE69-98B24862C91E}"/>
              </a:ext>
            </a:extLst>
          </p:cNvPr>
          <p:cNvSpPr>
            <a:spLocks noGrp="1"/>
          </p:cNvSpPr>
          <p:nvPr>
            <p:ph type="title"/>
          </p:nvPr>
        </p:nvSpPr>
        <p:spPr/>
        <p:txBody>
          <a:bodyPr/>
          <a:lstStyle/>
          <a:p>
            <a:r>
              <a:rPr lang="en-US" dirty="0"/>
              <a:t>Aspect Ratio</a:t>
            </a:r>
          </a:p>
        </p:txBody>
      </p:sp>
      <p:sp>
        <p:nvSpPr>
          <p:cNvPr id="4" name="Content Placeholder 3">
            <a:extLst>
              <a:ext uri="{FF2B5EF4-FFF2-40B4-BE49-F238E27FC236}">
                <a16:creationId xmlns:a16="http://schemas.microsoft.com/office/drawing/2014/main" id="{60E866FD-55FA-D868-D1D5-F362814A3502}"/>
              </a:ext>
            </a:extLst>
          </p:cNvPr>
          <p:cNvSpPr>
            <a:spLocks noGrp="1"/>
          </p:cNvSpPr>
          <p:nvPr>
            <p:ph idx="1"/>
          </p:nvPr>
        </p:nvSpPr>
        <p:spPr>
          <a:xfrm>
            <a:off x="434975" y="1098321"/>
            <a:ext cx="4670425" cy="3456385"/>
          </a:xfrm>
        </p:spPr>
        <p:txBody>
          <a:bodyPr/>
          <a:lstStyle/>
          <a:p>
            <a:r>
              <a:rPr lang="en-US" dirty="0"/>
              <a:t>Not all objects are square in shape. </a:t>
            </a:r>
          </a:p>
          <a:p>
            <a:r>
              <a:rPr lang="en-US" dirty="0"/>
              <a:t>Some are longer and some are wider, by varying degrees. </a:t>
            </a:r>
          </a:p>
          <a:p>
            <a:r>
              <a:rPr lang="en-US" dirty="0"/>
              <a:t>The SSD architecture allows pre-defined aspect ratios of the anchor boxes to account for this. </a:t>
            </a:r>
          </a:p>
          <a:p>
            <a:r>
              <a:rPr lang="en-US" dirty="0"/>
              <a:t>The ratios parameter can be used to specify the different aspect ratios of the anchor boxes associates with each grid cell at each zoom/scale level.</a:t>
            </a:r>
          </a:p>
          <a:p>
            <a:endParaRPr lang="en-US" dirty="0"/>
          </a:p>
        </p:txBody>
      </p:sp>
      <p:grpSp>
        <p:nvGrpSpPr>
          <p:cNvPr id="9" name="Group 8">
            <a:extLst>
              <a:ext uri="{FF2B5EF4-FFF2-40B4-BE49-F238E27FC236}">
                <a16:creationId xmlns:a16="http://schemas.microsoft.com/office/drawing/2014/main" id="{2BFAD805-0442-E5B3-CAB3-A9D9BBE3E524}"/>
              </a:ext>
            </a:extLst>
          </p:cNvPr>
          <p:cNvGrpSpPr/>
          <p:nvPr/>
        </p:nvGrpSpPr>
        <p:grpSpPr>
          <a:xfrm>
            <a:off x="5189920" y="1132773"/>
            <a:ext cx="3519105" cy="3257550"/>
            <a:chOff x="5189920" y="1132773"/>
            <a:chExt cx="3519105" cy="3257550"/>
          </a:xfrm>
        </p:grpSpPr>
        <p:pic>
          <p:nvPicPr>
            <p:cNvPr id="6" name="Picture 5" descr="Aerial view of a neighborhood with red trees&#10;&#10;Description automatically generated">
              <a:extLst>
                <a:ext uri="{FF2B5EF4-FFF2-40B4-BE49-F238E27FC236}">
                  <a16:creationId xmlns:a16="http://schemas.microsoft.com/office/drawing/2014/main" id="{34704544-B572-6C4F-574D-D31A059495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9920" y="1132773"/>
              <a:ext cx="3519105" cy="3257550"/>
            </a:xfrm>
            <a:prstGeom prst="rect">
              <a:avLst/>
            </a:prstGeom>
          </p:spPr>
        </p:pic>
        <p:sp>
          <p:nvSpPr>
            <p:cNvPr id="7" name="Rectangle 6">
              <a:extLst>
                <a:ext uri="{FF2B5EF4-FFF2-40B4-BE49-F238E27FC236}">
                  <a16:creationId xmlns:a16="http://schemas.microsoft.com/office/drawing/2014/main" id="{C92A7C45-00EB-2293-3770-C6275A583B17}"/>
                </a:ext>
              </a:extLst>
            </p:cNvPr>
            <p:cNvSpPr/>
            <p:nvPr/>
          </p:nvSpPr>
          <p:spPr bwMode="auto">
            <a:xfrm>
              <a:off x="5410200" y="1378428"/>
              <a:ext cx="990600" cy="1269522"/>
            </a:xfrm>
            <a:prstGeom prst="rect">
              <a:avLst/>
            </a:prstGeom>
            <a:noFill/>
            <a:ln w="50800" cap="flat" cmpd="sng" algn="ctr">
              <a:solidFill>
                <a:srgbClr val="FFFF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endParaRPr>
            </a:p>
          </p:txBody>
        </p:sp>
        <p:sp>
          <p:nvSpPr>
            <p:cNvPr id="8" name="Rectangle 7">
              <a:extLst>
                <a:ext uri="{FF2B5EF4-FFF2-40B4-BE49-F238E27FC236}">
                  <a16:creationId xmlns:a16="http://schemas.microsoft.com/office/drawing/2014/main" id="{23C924C5-DC38-BAC7-07E7-709F1D35BAA9}"/>
                </a:ext>
              </a:extLst>
            </p:cNvPr>
            <p:cNvSpPr/>
            <p:nvPr/>
          </p:nvSpPr>
          <p:spPr bwMode="auto">
            <a:xfrm>
              <a:off x="6705600" y="3181350"/>
              <a:ext cx="1219200" cy="914400"/>
            </a:xfrm>
            <a:prstGeom prst="rect">
              <a:avLst/>
            </a:prstGeom>
            <a:noFill/>
            <a:ln w="50800" cap="flat" cmpd="sng" algn="ctr">
              <a:solidFill>
                <a:srgbClr val="FFFF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endParaRPr>
            </a:p>
          </p:txBody>
        </p:sp>
      </p:grpSp>
    </p:spTree>
    <p:extLst>
      <p:ext uri="{BB962C8B-B14F-4D97-AF65-F5344CB8AC3E}">
        <p14:creationId xmlns:p14="http://schemas.microsoft.com/office/powerpoint/2010/main" val="3288137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6F71-337B-59E3-C3ED-48F436E63F07}"/>
              </a:ext>
            </a:extLst>
          </p:cNvPr>
          <p:cNvSpPr>
            <a:spLocks noGrp="1"/>
          </p:cNvSpPr>
          <p:nvPr>
            <p:ph type="title"/>
          </p:nvPr>
        </p:nvSpPr>
        <p:spPr/>
        <p:txBody>
          <a:bodyPr/>
          <a:lstStyle/>
          <a:p>
            <a:r>
              <a:rPr lang="en-US" dirty="0"/>
              <a:t>Receptive Field 				(1/3)</a:t>
            </a:r>
          </a:p>
        </p:txBody>
      </p:sp>
      <p:sp>
        <p:nvSpPr>
          <p:cNvPr id="3" name="Content Placeholder 2">
            <a:extLst>
              <a:ext uri="{FF2B5EF4-FFF2-40B4-BE49-F238E27FC236}">
                <a16:creationId xmlns:a16="http://schemas.microsoft.com/office/drawing/2014/main" id="{1F12523B-9F1C-3CFE-803A-C51CAD5B60C1}"/>
              </a:ext>
            </a:extLst>
          </p:cNvPr>
          <p:cNvSpPr>
            <a:spLocks noGrp="1"/>
          </p:cNvSpPr>
          <p:nvPr>
            <p:ph idx="1"/>
          </p:nvPr>
        </p:nvSpPr>
        <p:spPr>
          <a:xfrm>
            <a:off x="304800" y="843557"/>
            <a:ext cx="8251823" cy="3456385"/>
          </a:xfrm>
        </p:spPr>
        <p:txBody>
          <a:bodyPr/>
          <a:lstStyle/>
          <a:p>
            <a:r>
              <a:rPr lang="en-US" b="1" i="1" dirty="0"/>
              <a:t>Receptive field </a:t>
            </a:r>
            <a:r>
              <a:rPr lang="en-US" dirty="0"/>
              <a:t>is defined as the region in the input space that a particular CNN’s feature is looking at (i.e. be affected by). </a:t>
            </a:r>
          </a:p>
          <a:p>
            <a:r>
              <a:rPr lang="en-US" dirty="0"/>
              <a:t>We will use "feature" and "activation" interchangeably here and treat them as the linear combination (sometimes applying an activation function after that to increase non-linearity) of the previous layer at the corresponding location. </a:t>
            </a:r>
          </a:p>
          <a:p>
            <a:r>
              <a:rPr lang="en-US" dirty="0"/>
              <a:t>Because of the </a:t>
            </a:r>
            <a:r>
              <a:rPr lang="en-US" dirty="0" err="1"/>
              <a:t>the</a:t>
            </a:r>
            <a:r>
              <a:rPr lang="en-US" dirty="0"/>
              <a:t> convolution operation, features at different layers represent different sizes of region in the input image. </a:t>
            </a:r>
          </a:p>
          <a:p>
            <a:r>
              <a:rPr lang="en-US" dirty="0"/>
              <a:t>As it goes deeper, the size represented by a feature gets larger. In this example below, we start with the bottom layer (5x5) and then apply a convolution that results in the middle layer (3x3) where one feature (green pixel) represents a 3x3 region of the input layer (bottom layer). </a:t>
            </a:r>
          </a:p>
        </p:txBody>
      </p:sp>
    </p:spTree>
    <p:extLst>
      <p:ext uri="{BB962C8B-B14F-4D97-AF65-F5344CB8AC3E}">
        <p14:creationId xmlns:p14="http://schemas.microsoft.com/office/powerpoint/2010/main" val="300240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8D8F5-831C-5422-5BC5-6B13ACCEF7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E37EDB-C580-CA53-9617-513704E72A51}"/>
              </a:ext>
            </a:extLst>
          </p:cNvPr>
          <p:cNvSpPr>
            <a:spLocks noGrp="1"/>
          </p:cNvSpPr>
          <p:nvPr>
            <p:ph type="title"/>
          </p:nvPr>
        </p:nvSpPr>
        <p:spPr/>
        <p:txBody>
          <a:bodyPr/>
          <a:lstStyle/>
          <a:p>
            <a:r>
              <a:rPr lang="en-US" dirty="0"/>
              <a:t>Receptive Field 				(2/3)</a:t>
            </a:r>
          </a:p>
        </p:txBody>
      </p:sp>
      <p:sp>
        <p:nvSpPr>
          <p:cNvPr id="3" name="Content Placeholder 2">
            <a:extLst>
              <a:ext uri="{FF2B5EF4-FFF2-40B4-BE49-F238E27FC236}">
                <a16:creationId xmlns:a16="http://schemas.microsoft.com/office/drawing/2014/main" id="{552E8159-7BE8-2BB5-FA59-0E6BFDB307FD}"/>
              </a:ext>
            </a:extLst>
          </p:cNvPr>
          <p:cNvSpPr>
            <a:spLocks noGrp="1"/>
          </p:cNvSpPr>
          <p:nvPr>
            <p:ph idx="1"/>
          </p:nvPr>
        </p:nvSpPr>
        <p:spPr>
          <a:xfrm>
            <a:off x="304800" y="843557"/>
            <a:ext cx="8251823" cy="3456385"/>
          </a:xfrm>
        </p:spPr>
        <p:txBody>
          <a:bodyPr/>
          <a:lstStyle/>
          <a:p>
            <a:r>
              <a:rPr lang="en-US" dirty="0"/>
              <a:t>And then apply the convolution to middle layer and get the top layer (2x2) where each feature corresponds to a 7x7 region on the input image. </a:t>
            </a:r>
          </a:p>
          <a:p>
            <a:r>
              <a:rPr lang="en-US" dirty="0"/>
              <a:t>These kind of green and orange 2D array are also called feature maps which refer to a set of features created by applying the same feature extractor at different locations of the input map in a sliding window fashion. </a:t>
            </a:r>
          </a:p>
          <a:p>
            <a:r>
              <a:rPr lang="en-US" dirty="0"/>
              <a:t>Features in the same feature map have the same receptive field and look for the same pattern but at different locations. </a:t>
            </a:r>
          </a:p>
          <a:p>
            <a:r>
              <a:rPr lang="en-US" dirty="0"/>
              <a:t>This creates the spatial invariance of </a:t>
            </a:r>
            <a:r>
              <a:rPr lang="en-US" dirty="0" err="1"/>
              <a:t>ConvNet</a:t>
            </a:r>
            <a:r>
              <a:rPr lang="en-US" dirty="0"/>
              <a:t>.</a:t>
            </a:r>
          </a:p>
        </p:txBody>
      </p:sp>
    </p:spTree>
    <p:extLst>
      <p:ext uri="{BB962C8B-B14F-4D97-AF65-F5344CB8AC3E}">
        <p14:creationId xmlns:p14="http://schemas.microsoft.com/office/powerpoint/2010/main" val="2655616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3AFE6-85E0-F8DF-7691-6557C11DE3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0816DB-90C1-F96C-0C6D-9669B2C560C9}"/>
              </a:ext>
            </a:extLst>
          </p:cNvPr>
          <p:cNvSpPr>
            <a:spLocks noGrp="1"/>
          </p:cNvSpPr>
          <p:nvPr>
            <p:ph type="title"/>
          </p:nvPr>
        </p:nvSpPr>
        <p:spPr/>
        <p:txBody>
          <a:bodyPr/>
          <a:lstStyle/>
          <a:p>
            <a:r>
              <a:rPr lang="en-US" dirty="0"/>
              <a:t>Receptive Field 				(3/3)</a:t>
            </a:r>
          </a:p>
        </p:txBody>
      </p:sp>
      <p:pic>
        <p:nvPicPr>
          <p:cNvPr id="6" name="Picture 5">
            <a:extLst>
              <a:ext uri="{FF2B5EF4-FFF2-40B4-BE49-F238E27FC236}">
                <a16:creationId xmlns:a16="http://schemas.microsoft.com/office/drawing/2014/main" id="{B7980F69-FC8B-2B32-ACFF-321170D5B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643" y="1047750"/>
            <a:ext cx="6426530" cy="3683189"/>
          </a:xfrm>
          <a:prstGeom prst="rect">
            <a:avLst/>
          </a:prstGeom>
        </p:spPr>
      </p:pic>
    </p:spTree>
    <p:extLst>
      <p:ext uri="{BB962C8B-B14F-4D97-AF65-F5344CB8AC3E}">
        <p14:creationId xmlns:p14="http://schemas.microsoft.com/office/powerpoint/2010/main" val="3458247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EF80A-54CC-7790-82C5-557D6B722C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FB4278-8602-8A4E-0CE1-F2BAA608E4B5}"/>
              </a:ext>
            </a:extLst>
          </p:cNvPr>
          <p:cNvSpPr>
            <a:spLocks noGrp="1"/>
          </p:cNvSpPr>
          <p:nvPr>
            <p:ph type="title"/>
          </p:nvPr>
        </p:nvSpPr>
        <p:spPr/>
        <p:txBody>
          <a:bodyPr/>
          <a:lstStyle/>
          <a:p>
            <a:r>
              <a:rPr lang="en-US" dirty="0"/>
              <a:t>Anchor Box Algorithm</a:t>
            </a:r>
          </a:p>
        </p:txBody>
      </p:sp>
      <p:sp>
        <p:nvSpPr>
          <p:cNvPr id="4" name="Content Placeholder 3">
            <a:extLst>
              <a:ext uri="{FF2B5EF4-FFF2-40B4-BE49-F238E27FC236}">
                <a16:creationId xmlns:a16="http://schemas.microsoft.com/office/drawing/2014/main" id="{93722DE7-F871-E449-A732-C565C39A66A9}"/>
              </a:ext>
            </a:extLst>
          </p:cNvPr>
          <p:cNvSpPr>
            <a:spLocks noGrp="1"/>
          </p:cNvSpPr>
          <p:nvPr>
            <p:ph sz="half" idx="2"/>
          </p:nvPr>
        </p:nvSpPr>
        <p:spPr>
          <a:xfrm>
            <a:off x="435472" y="1047751"/>
            <a:ext cx="3984127" cy="1219199"/>
          </a:xfrm>
        </p:spPr>
        <p:txBody>
          <a:bodyPr/>
          <a:lstStyle/>
          <a:p>
            <a:pPr marL="0" indent="0">
              <a:buNone/>
            </a:pPr>
            <a:r>
              <a:rPr lang="en-US" dirty="0"/>
              <a:t>Previously</a:t>
            </a:r>
          </a:p>
          <a:p>
            <a:r>
              <a:rPr lang="en-US" dirty="0"/>
              <a:t>Each object in training image is assigned to grid cell that contains that object’s midpoints.</a:t>
            </a:r>
          </a:p>
          <a:p>
            <a:r>
              <a:rPr lang="en-US" dirty="0"/>
              <a:t>Output 3 x 3 x 8</a:t>
            </a:r>
          </a:p>
        </p:txBody>
      </p:sp>
      <p:sp>
        <p:nvSpPr>
          <p:cNvPr id="5" name="Content Placeholder 4">
            <a:extLst>
              <a:ext uri="{FF2B5EF4-FFF2-40B4-BE49-F238E27FC236}">
                <a16:creationId xmlns:a16="http://schemas.microsoft.com/office/drawing/2014/main" id="{AD7E89D9-9972-82AB-BD77-C0C4789B22A6}"/>
              </a:ext>
            </a:extLst>
          </p:cNvPr>
          <p:cNvSpPr>
            <a:spLocks noGrp="1"/>
          </p:cNvSpPr>
          <p:nvPr>
            <p:ph sz="half" idx="10"/>
          </p:nvPr>
        </p:nvSpPr>
        <p:spPr>
          <a:xfrm>
            <a:off x="4876800" y="1047751"/>
            <a:ext cx="3984127" cy="1523999"/>
          </a:xfrm>
        </p:spPr>
        <p:txBody>
          <a:bodyPr/>
          <a:lstStyle/>
          <a:p>
            <a:pPr marL="0" indent="0">
              <a:buNone/>
            </a:pPr>
            <a:r>
              <a:rPr lang="en-US" dirty="0"/>
              <a:t>With two anchor boxes</a:t>
            </a:r>
          </a:p>
          <a:p>
            <a:r>
              <a:rPr lang="en-US" dirty="0"/>
              <a:t>Each object in training image is assigned to grid cell that contains object midpoint and anchor box for the grid cell with highest </a:t>
            </a:r>
            <a:r>
              <a:rPr lang="en-US" dirty="0" err="1"/>
              <a:t>IoU</a:t>
            </a:r>
            <a:r>
              <a:rPr lang="en-US" dirty="0"/>
              <a:t>.</a:t>
            </a:r>
          </a:p>
          <a:p>
            <a:r>
              <a:rPr lang="en-US" dirty="0"/>
              <a:t>Output a 3 x 3 x 16</a:t>
            </a:r>
          </a:p>
          <a:p>
            <a:pPr marL="0" indent="0">
              <a:buNone/>
            </a:pPr>
            <a:r>
              <a:rPr lang="en-US" dirty="0"/>
              <a:t>                 3 x 3 x 2 x 8</a:t>
            </a:r>
          </a:p>
          <a:p>
            <a:endParaRPr lang="en-US" dirty="0"/>
          </a:p>
        </p:txBody>
      </p:sp>
      <p:sp>
        <p:nvSpPr>
          <p:cNvPr id="6" name="Rectangle 5">
            <a:extLst>
              <a:ext uri="{FF2B5EF4-FFF2-40B4-BE49-F238E27FC236}">
                <a16:creationId xmlns:a16="http://schemas.microsoft.com/office/drawing/2014/main" id="{8B0EAAFA-676E-8148-04D8-B18D60735312}"/>
              </a:ext>
            </a:extLst>
          </p:cNvPr>
          <p:cNvSpPr/>
          <p:nvPr/>
        </p:nvSpPr>
        <p:spPr bwMode="auto">
          <a:xfrm>
            <a:off x="3621473" y="2843213"/>
            <a:ext cx="798126" cy="1981200"/>
          </a:xfrm>
          <a:prstGeom prst="rect">
            <a:avLst/>
          </a:prstGeom>
          <a:noFill/>
          <a:ln w="38100" cap="flat" cmpd="sng" algn="ctr">
            <a:solidFill>
              <a:srgbClr val="0070C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8" name="Rectangle 7">
            <a:extLst>
              <a:ext uri="{FF2B5EF4-FFF2-40B4-BE49-F238E27FC236}">
                <a16:creationId xmlns:a16="http://schemas.microsoft.com/office/drawing/2014/main" id="{2608BE98-85E0-28FC-C922-EA9F83F80F69}"/>
              </a:ext>
            </a:extLst>
          </p:cNvPr>
          <p:cNvSpPr/>
          <p:nvPr/>
        </p:nvSpPr>
        <p:spPr bwMode="auto">
          <a:xfrm>
            <a:off x="2971800" y="3486150"/>
            <a:ext cx="2169727" cy="750094"/>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3" name="Oval 2">
            <a:extLst>
              <a:ext uri="{FF2B5EF4-FFF2-40B4-BE49-F238E27FC236}">
                <a16:creationId xmlns:a16="http://schemas.microsoft.com/office/drawing/2014/main" id="{945289A6-5CBF-0AAC-63DD-D22A8B08A16E}"/>
              </a:ext>
            </a:extLst>
          </p:cNvPr>
          <p:cNvSpPr/>
          <p:nvPr/>
        </p:nvSpPr>
        <p:spPr bwMode="auto">
          <a:xfrm>
            <a:off x="3918081" y="3766923"/>
            <a:ext cx="204910" cy="188547"/>
          </a:xfrm>
          <a:prstGeom prst="ellipse">
            <a:avLst/>
          </a:prstGeom>
          <a:solidFill>
            <a:srgbClr val="0070C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3977447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6523F-4D51-EF4A-AD50-EF2E2B4C9B4B}"/>
              </a:ext>
            </a:extLst>
          </p:cNvPr>
          <p:cNvSpPr>
            <a:spLocks noGrp="1"/>
          </p:cNvSpPr>
          <p:nvPr>
            <p:ph type="title"/>
          </p:nvPr>
        </p:nvSpPr>
        <p:spPr/>
        <p:txBody>
          <a:bodyPr/>
          <a:lstStyle/>
          <a:p>
            <a:r>
              <a:rPr lang="en-US" dirty="0"/>
              <a:t>How are Anchor Boxes Generated</a:t>
            </a:r>
          </a:p>
        </p:txBody>
      </p:sp>
      <p:sp>
        <p:nvSpPr>
          <p:cNvPr id="3" name="Content Placeholder 2">
            <a:extLst>
              <a:ext uri="{FF2B5EF4-FFF2-40B4-BE49-F238E27FC236}">
                <a16:creationId xmlns:a16="http://schemas.microsoft.com/office/drawing/2014/main" id="{50824919-6CBB-CB0B-590E-FECC932C5368}"/>
              </a:ext>
            </a:extLst>
          </p:cNvPr>
          <p:cNvSpPr>
            <a:spLocks noGrp="1"/>
          </p:cNvSpPr>
          <p:nvPr>
            <p:ph sz="half" idx="2"/>
          </p:nvPr>
        </p:nvSpPr>
        <p:spPr>
          <a:xfrm>
            <a:off x="381000" y="895350"/>
            <a:ext cx="3526928" cy="3657600"/>
          </a:xfrm>
        </p:spPr>
        <p:txBody>
          <a:bodyPr/>
          <a:lstStyle/>
          <a:p>
            <a:r>
              <a:rPr lang="en-US" dirty="0"/>
              <a:t>Now, practically, how are these anchor boxes generated? </a:t>
            </a:r>
          </a:p>
          <a:p>
            <a:r>
              <a:rPr lang="en-US" dirty="0"/>
              <a:t>For that, we must first get into the object detection algorithm we're using.</a:t>
            </a:r>
          </a:p>
          <a:p>
            <a:r>
              <a:rPr lang="en-US" dirty="0"/>
              <a:t>For example, the network is going to generate a set of possible locations for our objects. </a:t>
            </a:r>
          </a:p>
          <a:p>
            <a:r>
              <a:rPr lang="en-US" dirty="0"/>
              <a:t>At these locations, we can regress our anchor boxes.</a:t>
            </a:r>
          </a:p>
        </p:txBody>
      </p:sp>
      <p:sp>
        <p:nvSpPr>
          <p:cNvPr id="4" name="Content Placeholder 3">
            <a:extLst>
              <a:ext uri="{FF2B5EF4-FFF2-40B4-BE49-F238E27FC236}">
                <a16:creationId xmlns:a16="http://schemas.microsoft.com/office/drawing/2014/main" id="{F4BC8167-8786-F37C-8995-D66E545861A3}"/>
              </a:ext>
            </a:extLst>
          </p:cNvPr>
          <p:cNvSpPr>
            <a:spLocks noGrp="1"/>
          </p:cNvSpPr>
          <p:nvPr>
            <p:ph sz="half" idx="10"/>
          </p:nvPr>
        </p:nvSpPr>
        <p:spPr>
          <a:xfrm>
            <a:off x="4554747" y="776288"/>
            <a:ext cx="4365127" cy="3632665"/>
          </a:xfrm>
        </p:spPr>
        <p:txBody>
          <a:bodyPr/>
          <a:lstStyle/>
          <a:p>
            <a:r>
              <a:rPr lang="en-US" dirty="0"/>
              <a:t>For example, we can decide that we want an anchor box of size 16x16, with two types of aspect ratio: 1:1, 1:2, and 2:1, and with 2 types of scale: x1, and x2. </a:t>
            </a:r>
          </a:p>
          <a:p>
            <a:r>
              <a:rPr lang="en-US" dirty="0"/>
              <a:t>This means we end up with 6 anchor boxes per region:</a:t>
            </a:r>
          </a:p>
          <a:p>
            <a:pPr lvl="1"/>
            <a:r>
              <a:rPr lang="en-US" dirty="0"/>
              <a:t>16x16 - the 1:1 box of scale 1</a:t>
            </a:r>
          </a:p>
          <a:p>
            <a:pPr lvl="1"/>
            <a:r>
              <a:rPr lang="en-US" dirty="0"/>
              <a:t>16x32 - The 1:2 box of scale 1</a:t>
            </a:r>
          </a:p>
          <a:p>
            <a:pPr lvl="1"/>
            <a:r>
              <a:rPr lang="en-US" dirty="0"/>
              <a:t>32x16 - The 2:1 box of scale 1</a:t>
            </a:r>
          </a:p>
          <a:p>
            <a:pPr lvl="1"/>
            <a:r>
              <a:rPr lang="en-US" dirty="0"/>
              <a:t>32x32 - The 1:1 box of scale 2</a:t>
            </a:r>
          </a:p>
          <a:p>
            <a:pPr lvl="1"/>
            <a:r>
              <a:rPr lang="en-US" dirty="0"/>
              <a:t>32x64 - The 1:2 box of scale 2</a:t>
            </a:r>
          </a:p>
          <a:p>
            <a:pPr lvl="1"/>
            <a:r>
              <a:rPr lang="en-US" dirty="0"/>
              <a:t>64x32 - The 2:1 box of scale 2</a:t>
            </a:r>
          </a:p>
        </p:txBody>
      </p:sp>
      <p:cxnSp>
        <p:nvCxnSpPr>
          <p:cNvPr id="5" name="Straight Connector 4">
            <a:extLst>
              <a:ext uri="{FF2B5EF4-FFF2-40B4-BE49-F238E27FC236}">
                <a16:creationId xmlns:a16="http://schemas.microsoft.com/office/drawing/2014/main" id="{BEEFAE1D-344B-FF9C-F75E-BBBA60166CBC}"/>
              </a:ext>
            </a:extLst>
          </p:cNvPr>
          <p:cNvCxnSpPr/>
          <p:nvPr/>
        </p:nvCxnSpPr>
        <p:spPr bwMode="auto">
          <a:xfrm>
            <a:off x="4267200" y="870415"/>
            <a:ext cx="0" cy="3834936"/>
          </a:xfrm>
          <a:prstGeom prst="line">
            <a:avLst/>
          </a:prstGeom>
          <a:solidFill>
            <a:schemeClr val="accent1"/>
          </a:solidFill>
          <a:ln w="38100" cap="flat" cmpd="dbl" algn="ctr">
            <a:solidFill>
              <a:srgbClr val="002060"/>
            </a:solidFill>
            <a:prstDash val="solid"/>
            <a:miter lim="800000"/>
            <a:headEnd type="none" w="med"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09340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A03CD-B1EC-571A-5C13-9E0E23A5152C}"/>
              </a:ext>
            </a:extLst>
          </p:cNvPr>
          <p:cNvSpPr>
            <a:spLocks noGrp="1"/>
          </p:cNvSpPr>
          <p:nvPr>
            <p:ph type="title"/>
          </p:nvPr>
        </p:nvSpPr>
        <p:spPr>
          <a:xfrm>
            <a:off x="1603613" y="175067"/>
            <a:ext cx="6723055" cy="490538"/>
          </a:xfrm>
        </p:spPr>
        <p:txBody>
          <a:bodyPr/>
          <a:lstStyle/>
          <a:p>
            <a:r>
              <a:rPr lang="en-US" dirty="0"/>
              <a:t>Anchor Box Example</a:t>
            </a:r>
          </a:p>
        </p:txBody>
      </p:sp>
      <p:grpSp>
        <p:nvGrpSpPr>
          <p:cNvPr id="28" name="Group 27">
            <a:extLst>
              <a:ext uri="{FF2B5EF4-FFF2-40B4-BE49-F238E27FC236}">
                <a16:creationId xmlns:a16="http://schemas.microsoft.com/office/drawing/2014/main" id="{F4753BE1-B70E-2806-5C60-BEBD8F8DFC2F}"/>
              </a:ext>
            </a:extLst>
          </p:cNvPr>
          <p:cNvGrpSpPr/>
          <p:nvPr/>
        </p:nvGrpSpPr>
        <p:grpSpPr>
          <a:xfrm>
            <a:off x="4572000" y="819150"/>
            <a:ext cx="3224354" cy="3939540"/>
            <a:chOff x="4355116" y="819150"/>
            <a:chExt cx="3224354" cy="3939540"/>
          </a:xfrm>
        </p:grpSpPr>
        <p:grpSp>
          <p:nvGrpSpPr>
            <p:cNvPr id="11" name="Group 10">
              <a:extLst>
                <a:ext uri="{FF2B5EF4-FFF2-40B4-BE49-F238E27FC236}">
                  <a16:creationId xmlns:a16="http://schemas.microsoft.com/office/drawing/2014/main" id="{329616CC-03FF-5641-AF8E-3BDD8D92F735}"/>
                </a:ext>
              </a:extLst>
            </p:cNvPr>
            <p:cNvGrpSpPr/>
            <p:nvPr/>
          </p:nvGrpSpPr>
          <p:grpSpPr>
            <a:xfrm>
              <a:off x="5525244" y="819150"/>
              <a:ext cx="797670" cy="3939540"/>
              <a:chOff x="4774589" y="852762"/>
              <a:chExt cx="797670" cy="3939540"/>
            </a:xfrm>
          </p:grpSpPr>
          <p:sp>
            <p:nvSpPr>
              <p:cNvPr id="12" name="TextBox 11">
                <a:extLst>
                  <a:ext uri="{FF2B5EF4-FFF2-40B4-BE49-F238E27FC236}">
                    <a16:creationId xmlns:a16="http://schemas.microsoft.com/office/drawing/2014/main" id="{419D2135-A618-C49C-585F-C0AA95E3B69E}"/>
                  </a:ext>
                </a:extLst>
              </p:cNvPr>
              <p:cNvSpPr txBox="1"/>
              <p:nvPr/>
            </p:nvSpPr>
            <p:spPr>
              <a:xfrm>
                <a:off x="4887736" y="852762"/>
                <a:ext cx="684523" cy="3939540"/>
              </a:xfrm>
              <a:prstGeom prst="rect">
                <a:avLst/>
              </a:prstGeom>
              <a:noFill/>
            </p:spPr>
            <p:txBody>
              <a:bodyPr wrap="square" lIns="0" tIns="0" rIns="0" bIns="0" rtlCol="0">
                <a:spAutoFit/>
              </a:bodyPr>
              <a:lstStyle/>
              <a:p>
                <a:pPr defTabSz="685800" fontAlgn="auto">
                  <a:spcBef>
                    <a:spcPts val="0"/>
                  </a:spcBef>
                  <a:spcAft>
                    <a:spcPts val="0"/>
                  </a:spcAft>
                  <a:defRPr/>
                </a:pPr>
                <a:r>
                  <a:rPr lang="en-US" sz="1600" dirty="0"/>
                  <a:t>1</a:t>
                </a:r>
              </a:p>
              <a:p>
                <a:pPr defTabSz="685800" fontAlgn="auto">
                  <a:spcBef>
                    <a:spcPts val="0"/>
                  </a:spcBef>
                  <a:spcAft>
                    <a:spcPts val="0"/>
                  </a:spcAft>
                  <a:defRPr/>
                </a:pPr>
                <a:r>
                  <a:rPr lang="en-US" sz="1600" dirty="0" err="1"/>
                  <a:t>x_min</a:t>
                </a:r>
                <a:endParaRPr lang="en-US" sz="160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err="1">
                    <a:solidFill>
                      <a:schemeClr val="tx1"/>
                    </a:solidFill>
                  </a:rPr>
                  <a:t>y</a:t>
                </a:r>
                <a:r>
                  <a:rPr lang="en-US" sz="1600" dirty="0" err="1"/>
                  <a:t>_min</a:t>
                </a:r>
                <a:endParaRPr lang="en-US" sz="1600" b="0" dirty="0">
                  <a:solidFill>
                    <a:schemeClr val="tx1"/>
                  </a:solidFill>
                </a:endParaRPr>
              </a:p>
              <a:p>
                <a:pPr defTabSz="685800" fontAlgn="auto">
                  <a:spcBef>
                    <a:spcPts val="0"/>
                  </a:spcBef>
                  <a:spcAft>
                    <a:spcPts val="0"/>
                  </a:spcAft>
                  <a:defRPr/>
                </a:pPr>
                <a:r>
                  <a:rPr lang="en-US" sz="1600" dirty="0" err="1"/>
                  <a:t>x_max</a:t>
                </a:r>
                <a:endParaRPr lang="en-US" sz="160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err="1">
                    <a:solidFill>
                      <a:schemeClr val="tx1"/>
                    </a:solidFill>
                  </a:rPr>
                  <a:t>y</a:t>
                </a:r>
                <a:r>
                  <a:rPr lang="en-US" sz="1600" dirty="0" err="1"/>
                  <a:t>_max</a:t>
                </a:r>
                <a:endParaRPr lang="en-US" sz="1600" b="0" dirty="0">
                  <a:solidFill>
                    <a:schemeClr val="tx1"/>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c₁</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c₂</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c₃</a:t>
                </a:r>
              </a:p>
              <a:p>
                <a:pPr defTabSz="685800" fontAlgn="auto">
                  <a:spcBef>
                    <a:spcPts val="0"/>
                  </a:spcBef>
                  <a:spcAft>
                    <a:spcPts val="0"/>
                  </a:spcAft>
                  <a:defRPr/>
                </a:pPr>
                <a:r>
                  <a:rPr lang="en-US" sz="1600" dirty="0"/>
                  <a:t>1</a:t>
                </a:r>
              </a:p>
              <a:p>
                <a:pPr defTabSz="685800" fontAlgn="auto">
                  <a:spcBef>
                    <a:spcPts val="0"/>
                  </a:spcBef>
                  <a:spcAft>
                    <a:spcPts val="0"/>
                  </a:spcAft>
                  <a:defRPr/>
                </a:pPr>
                <a:r>
                  <a:rPr lang="en-US" sz="1600" dirty="0" err="1"/>
                  <a:t>x_min</a:t>
                </a:r>
                <a:endParaRPr lang="en-US" sz="160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err="1">
                    <a:solidFill>
                      <a:schemeClr val="tx1"/>
                    </a:solidFill>
                  </a:rPr>
                  <a:t>y</a:t>
                </a:r>
                <a:r>
                  <a:rPr lang="en-US" sz="1600" dirty="0" err="1"/>
                  <a:t>_min</a:t>
                </a:r>
                <a:endParaRPr lang="en-US" sz="1600" b="0" dirty="0">
                  <a:solidFill>
                    <a:schemeClr val="tx1"/>
                  </a:solidFill>
                </a:endParaRPr>
              </a:p>
              <a:p>
                <a:pPr defTabSz="685800" fontAlgn="auto">
                  <a:spcBef>
                    <a:spcPts val="0"/>
                  </a:spcBef>
                  <a:spcAft>
                    <a:spcPts val="0"/>
                  </a:spcAft>
                  <a:defRPr/>
                </a:pPr>
                <a:r>
                  <a:rPr lang="en-US" sz="1600" dirty="0" err="1"/>
                  <a:t>x_max</a:t>
                </a:r>
                <a:endParaRPr lang="en-US" sz="160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err="1">
                    <a:solidFill>
                      <a:schemeClr val="tx1"/>
                    </a:solidFill>
                  </a:rPr>
                  <a:t>y</a:t>
                </a:r>
                <a:r>
                  <a:rPr lang="en-US" sz="1600" dirty="0" err="1"/>
                  <a:t>_max</a:t>
                </a:r>
                <a:endParaRPr lang="en-US" sz="1600" b="0" dirty="0">
                  <a:solidFill>
                    <a:schemeClr val="tx1"/>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c₁</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c₂</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c₃</a:t>
                </a:r>
              </a:p>
            </p:txBody>
          </p:sp>
          <p:sp>
            <p:nvSpPr>
              <p:cNvPr id="13" name="Double Bracket 12">
                <a:extLst>
                  <a:ext uri="{FF2B5EF4-FFF2-40B4-BE49-F238E27FC236}">
                    <a16:creationId xmlns:a16="http://schemas.microsoft.com/office/drawing/2014/main" id="{092F9360-03DF-2DA4-71E4-0A53579C436C}"/>
                  </a:ext>
                </a:extLst>
              </p:cNvPr>
              <p:cNvSpPr/>
              <p:nvPr/>
            </p:nvSpPr>
            <p:spPr bwMode="auto">
              <a:xfrm>
                <a:off x="4774589" y="899895"/>
                <a:ext cx="768970" cy="3849307"/>
              </a:xfrm>
              <a:prstGeom prst="bracketPair">
                <a:avLst>
                  <a:gd name="adj" fmla="val 13578"/>
                </a:avLst>
              </a:prstGeom>
              <a:noFill/>
              <a:ln w="12700" cap="flat" cmpd="sng" algn="ctr">
                <a:solidFill>
                  <a:srgbClr val="002060"/>
                </a:solidFill>
                <a:prstDash val="solid"/>
                <a:miter lim="800000"/>
                <a:headEnd type="none" w="med" len="med"/>
                <a:tailEnd type="none" w="lg" len="med"/>
              </a:ln>
              <a:effectLst/>
            </p:spPr>
            <p:txBody>
              <a:bodyPr rtlCol="0" anchor="ctr"/>
              <a:lstStyle/>
              <a:p>
                <a:pPr algn="ctr"/>
                <a:endParaRPr lang="en-US"/>
              </a:p>
            </p:txBody>
          </p:sp>
        </p:grpSp>
        <p:grpSp>
          <p:nvGrpSpPr>
            <p:cNvPr id="22" name="Group 21">
              <a:extLst>
                <a:ext uri="{FF2B5EF4-FFF2-40B4-BE49-F238E27FC236}">
                  <a16:creationId xmlns:a16="http://schemas.microsoft.com/office/drawing/2014/main" id="{A569B525-2951-A31D-05E3-C7F817538BC7}"/>
                </a:ext>
              </a:extLst>
            </p:cNvPr>
            <p:cNvGrpSpPr/>
            <p:nvPr/>
          </p:nvGrpSpPr>
          <p:grpSpPr>
            <a:xfrm>
              <a:off x="4355116" y="819150"/>
              <a:ext cx="797670" cy="3939540"/>
              <a:chOff x="4774589" y="852762"/>
              <a:chExt cx="797670" cy="3939540"/>
            </a:xfrm>
          </p:grpSpPr>
          <p:sp>
            <p:nvSpPr>
              <p:cNvPr id="23" name="TextBox 22">
                <a:extLst>
                  <a:ext uri="{FF2B5EF4-FFF2-40B4-BE49-F238E27FC236}">
                    <a16:creationId xmlns:a16="http://schemas.microsoft.com/office/drawing/2014/main" id="{DE5C1025-67D9-9821-0D5A-EF34E25F5D36}"/>
                  </a:ext>
                </a:extLst>
              </p:cNvPr>
              <p:cNvSpPr txBox="1"/>
              <p:nvPr/>
            </p:nvSpPr>
            <p:spPr>
              <a:xfrm>
                <a:off x="4887736" y="852762"/>
                <a:ext cx="684523" cy="3939540"/>
              </a:xfrm>
              <a:prstGeom prst="rect">
                <a:avLst/>
              </a:prstGeom>
              <a:noFill/>
            </p:spPr>
            <p:txBody>
              <a:bodyPr wrap="square" lIns="0" tIns="0" rIns="0" bIns="0" rtlCol="0">
                <a:spAutoFit/>
              </a:bodyPr>
              <a:lstStyle/>
              <a:p>
                <a:pPr defTabSz="685800" fontAlgn="auto">
                  <a:spcBef>
                    <a:spcPts val="0"/>
                  </a:spcBef>
                  <a:spcAft>
                    <a:spcPts val="0"/>
                  </a:spcAft>
                  <a:defRPr/>
                </a:pPr>
                <a:r>
                  <a:rPr lang="en-US" sz="1600" dirty="0"/>
                  <a:t>Pc</a:t>
                </a:r>
              </a:p>
              <a:p>
                <a:pPr defTabSz="685800" fontAlgn="auto">
                  <a:spcBef>
                    <a:spcPts val="0"/>
                  </a:spcBef>
                  <a:spcAft>
                    <a:spcPts val="0"/>
                  </a:spcAft>
                  <a:defRPr/>
                </a:pPr>
                <a:r>
                  <a:rPr lang="en-US" sz="1600" dirty="0" err="1"/>
                  <a:t>x_min</a:t>
                </a:r>
                <a:endParaRPr lang="en-US" sz="160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err="1">
                    <a:solidFill>
                      <a:schemeClr val="tx1"/>
                    </a:solidFill>
                  </a:rPr>
                  <a:t>y</a:t>
                </a:r>
                <a:r>
                  <a:rPr lang="en-US" sz="1600" dirty="0" err="1"/>
                  <a:t>_min</a:t>
                </a:r>
                <a:endParaRPr lang="en-US" sz="1600" b="0" dirty="0">
                  <a:solidFill>
                    <a:schemeClr val="tx1"/>
                  </a:solidFill>
                </a:endParaRPr>
              </a:p>
              <a:p>
                <a:pPr defTabSz="685800" fontAlgn="auto">
                  <a:spcBef>
                    <a:spcPts val="0"/>
                  </a:spcBef>
                  <a:spcAft>
                    <a:spcPts val="0"/>
                  </a:spcAft>
                  <a:defRPr/>
                </a:pPr>
                <a:r>
                  <a:rPr lang="en-US" sz="1600" dirty="0" err="1"/>
                  <a:t>x_max</a:t>
                </a:r>
                <a:endParaRPr lang="en-US" sz="160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err="1">
                    <a:solidFill>
                      <a:schemeClr val="tx1"/>
                    </a:solidFill>
                  </a:rPr>
                  <a:t>y</a:t>
                </a:r>
                <a:r>
                  <a:rPr lang="en-US" sz="1600" dirty="0" err="1"/>
                  <a:t>_max</a:t>
                </a:r>
                <a:endParaRPr lang="en-US" sz="1600" b="0" dirty="0">
                  <a:solidFill>
                    <a:schemeClr val="tx1"/>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c₁</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c₂</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c₃</a:t>
                </a:r>
              </a:p>
              <a:p>
                <a:pPr defTabSz="685800" fontAlgn="auto">
                  <a:spcBef>
                    <a:spcPts val="0"/>
                  </a:spcBef>
                  <a:spcAft>
                    <a:spcPts val="0"/>
                  </a:spcAft>
                  <a:defRPr/>
                </a:pPr>
                <a:r>
                  <a:rPr lang="en-US" sz="1600" dirty="0"/>
                  <a:t>Pc</a:t>
                </a:r>
              </a:p>
              <a:p>
                <a:pPr defTabSz="685800" fontAlgn="auto">
                  <a:spcBef>
                    <a:spcPts val="0"/>
                  </a:spcBef>
                  <a:spcAft>
                    <a:spcPts val="0"/>
                  </a:spcAft>
                  <a:defRPr/>
                </a:pPr>
                <a:r>
                  <a:rPr lang="en-US" sz="1600" dirty="0" err="1"/>
                  <a:t>x_min</a:t>
                </a:r>
                <a:endParaRPr lang="en-US" sz="160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err="1">
                    <a:solidFill>
                      <a:schemeClr val="tx1"/>
                    </a:solidFill>
                  </a:rPr>
                  <a:t>y</a:t>
                </a:r>
                <a:r>
                  <a:rPr lang="en-US" sz="1600" dirty="0" err="1"/>
                  <a:t>_min</a:t>
                </a:r>
                <a:endParaRPr lang="en-US" sz="1600" b="0" dirty="0">
                  <a:solidFill>
                    <a:schemeClr val="tx1"/>
                  </a:solidFill>
                </a:endParaRPr>
              </a:p>
              <a:p>
                <a:pPr defTabSz="685800" fontAlgn="auto">
                  <a:spcBef>
                    <a:spcPts val="0"/>
                  </a:spcBef>
                  <a:spcAft>
                    <a:spcPts val="0"/>
                  </a:spcAft>
                  <a:defRPr/>
                </a:pPr>
                <a:r>
                  <a:rPr lang="en-US" sz="1600" dirty="0" err="1"/>
                  <a:t>x_max</a:t>
                </a:r>
                <a:endParaRPr lang="en-US" sz="160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err="1">
                    <a:solidFill>
                      <a:schemeClr val="tx1"/>
                    </a:solidFill>
                  </a:rPr>
                  <a:t>y</a:t>
                </a:r>
                <a:r>
                  <a:rPr lang="en-US" sz="1600" dirty="0" err="1"/>
                  <a:t>_max</a:t>
                </a:r>
                <a:endParaRPr lang="en-US" sz="1600" b="0" dirty="0">
                  <a:solidFill>
                    <a:schemeClr val="tx1"/>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c₁</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c₂</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c₃</a:t>
                </a:r>
              </a:p>
            </p:txBody>
          </p:sp>
          <p:sp>
            <p:nvSpPr>
              <p:cNvPr id="24" name="Double Bracket 23">
                <a:extLst>
                  <a:ext uri="{FF2B5EF4-FFF2-40B4-BE49-F238E27FC236}">
                    <a16:creationId xmlns:a16="http://schemas.microsoft.com/office/drawing/2014/main" id="{4A23EB58-B5A4-8AB3-F011-763DC408801C}"/>
                  </a:ext>
                </a:extLst>
              </p:cNvPr>
              <p:cNvSpPr/>
              <p:nvPr/>
            </p:nvSpPr>
            <p:spPr bwMode="auto">
              <a:xfrm>
                <a:off x="4774589" y="899895"/>
                <a:ext cx="768970" cy="3849307"/>
              </a:xfrm>
              <a:prstGeom prst="bracketPair">
                <a:avLst>
                  <a:gd name="adj" fmla="val 13578"/>
                </a:avLst>
              </a:prstGeom>
              <a:noFill/>
              <a:ln w="12700" cap="flat" cmpd="sng" algn="ctr">
                <a:solidFill>
                  <a:srgbClr val="002060"/>
                </a:solidFill>
                <a:prstDash val="solid"/>
                <a:miter lim="800000"/>
                <a:headEnd type="none" w="med" len="med"/>
                <a:tailEnd type="none" w="lg" len="med"/>
              </a:ln>
              <a:effectLst/>
            </p:spPr>
            <p:txBody>
              <a:bodyPr rtlCol="0" anchor="ctr"/>
              <a:lstStyle/>
              <a:p>
                <a:pPr algn="ctr"/>
                <a:endParaRPr lang="en-US"/>
              </a:p>
            </p:txBody>
          </p:sp>
        </p:grpSp>
        <p:grpSp>
          <p:nvGrpSpPr>
            <p:cNvPr id="25" name="Group 24">
              <a:extLst>
                <a:ext uri="{FF2B5EF4-FFF2-40B4-BE49-F238E27FC236}">
                  <a16:creationId xmlns:a16="http://schemas.microsoft.com/office/drawing/2014/main" id="{7760A36D-DA6E-EBD1-A2E8-A2885890DF9C}"/>
                </a:ext>
              </a:extLst>
            </p:cNvPr>
            <p:cNvGrpSpPr/>
            <p:nvPr/>
          </p:nvGrpSpPr>
          <p:grpSpPr>
            <a:xfrm>
              <a:off x="6781800" y="819150"/>
              <a:ext cx="797670" cy="3939540"/>
              <a:chOff x="4774589" y="852762"/>
              <a:chExt cx="797670" cy="3939540"/>
            </a:xfrm>
          </p:grpSpPr>
          <p:sp>
            <p:nvSpPr>
              <p:cNvPr id="26" name="TextBox 25">
                <a:extLst>
                  <a:ext uri="{FF2B5EF4-FFF2-40B4-BE49-F238E27FC236}">
                    <a16:creationId xmlns:a16="http://schemas.microsoft.com/office/drawing/2014/main" id="{FD54A003-5A7D-3556-9D24-FC136D445245}"/>
                  </a:ext>
                </a:extLst>
              </p:cNvPr>
              <p:cNvSpPr txBox="1"/>
              <p:nvPr/>
            </p:nvSpPr>
            <p:spPr>
              <a:xfrm>
                <a:off x="4887736" y="852762"/>
                <a:ext cx="684523" cy="3939540"/>
              </a:xfrm>
              <a:prstGeom prst="rect">
                <a:avLst/>
              </a:prstGeom>
              <a:noFill/>
            </p:spPr>
            <p:txBody>
              <a:bodyPr wrap="square" lIns="0" tIns="0" rIns="0" bIns="0" rtlCol="0">
                <a:spAutoFit/>
              </a:bodyPr>
              <a:lstStyle/>
              <a:p>
                <a:pPr defTabSz="685800" fontAlgn="auto">
                  <a:spcBef>
                    <a:spcPts val="0"/>
                  </a:spcBef>
                  <a:spcAft>
                    <a:spcPts val="0"/>
                  </a:spcAft>
                  <a:defRPr/>
                </a:pPr>
                <a:r>
                  <a:rPr lang="en-US" sz="1600" dirty="0"/>
                  <a:t>0</a:t>
                </a:r>
              </a:p>
              <a:p>
                <a:pPr defTabSz="685800" fontAlgn="auto">
                  <a:spcBef>
                    <a:spcPts val="0"/>
                  </a:spcBef>
                  <a:spcAft>
                    <a:spcPts val="0"/>
                  </a:spcAft>
                  <a:defRPr/>
                </a:pPr>
                <a:r>
                  <a:rPr lang="en-US" sz="1600" dirty="0"/>
                  <a:t>?</a:t>
                </a:r>
              </a:p>
              <a:p>
                <a:pPr defTabSz="685800" fontAlgn="auto">
                  <a:spcBef>
                    <a:spcPts val="0"/>
                  </a:spcBef>
                  <a:spcAft>
                    <a:spcPts val="0"/>
                  </a:spcAft>
                  <a:defRPr/>
                </a:pPr>
                <a:r>
                  <a:rPr lang="en-US" sz="1600" dirty="0"/>
                  <a:t>?</a:t>
                </a:r>
              </a:p>
              <a:p>
                <a:pPr defTabSz="685800" fontAlgn="auto">
                  <a:spcBef>
                    <a:spcPts val="0"/>
                  </a:spcBef>
                  <a:spcAft>
                    <a:spcPts val="0"/>
                  </a:spcAft>
                  <a:defRPr/>
                </a:pPr>
                <a:r>
                  <a:rPr lang="en-US" sz="1600" dirty="0"/>
                  <a:t>?</a:t>
                </a:r>
              </a:p>
              <a:p>
                <a:pPr defTabSz="685800" fontAlgn="auto">
                  <a:spcBef>
                    <a:spcPts val="0"/>
                  </a:spcBef>
                  <a:spcAft>
                    <a:spcPts val="0"/>
                  </a:spcAft>
                  <a:defRPr/>
                </a:pPr>
                <a:r>
                  <a:rPr lang="en-US" sz="1600" dirty="0"/>
                  <a:t>?</a:t>
                </a:r>
              </a:p>
              <a:p>
                <a:pPr defTabSz="685800" fontAlgn="auto">
                  <a:spcBef>
                    <a:spcPts val="0"/>
                  </a:spcBef>
                  <a:spcAft>
                    <a:spcPts val="0"/>
                  </a:spcAft>
                  <a:defRPr/>
                </a:pPr>
                <a:r>
                  <a:rPr lang="en-US" sz="1600" dirty="0"/>
                  <a:t>?</a:t>
                </a:r>
              </a:p>
              <a:p>
                <a:pPr defTabSz="685800" fontAlgn="auto">
                  <a:spcBef>
                    <a:spcPts val="0"/>
                  </a:spcBef>
                  <a:spcAft>
                    <a:spcPts val="0"/>
                  </a:spcAft>
                  <a:defRPr/>
                </a:pPr>
                <a:r>
                  <a:rPr lang="en-US" sz="1600" dirty="0"/>
                  <a:t>?</a:t>
                </a:r>
              </a:p>
              <a:p>
                <a:pPr defTabSz="685800" fontAlgn="auto">
                  <a:spcBef>
                    <a:spcPts val="0"/>
                  </a:spcBef>
                  <a:spcAft>
                    <a:spcPts val="0"/>
                  </a:spcAft>
                  <a:defRPr/>
                </a:pPr>
                <a:r>
                  <a:rPr lang="en-US" sz="1600" dirty="0"/>
                  <a:t>?</a:t>
                </a:r>
              </a:p>
              <a:p>
                <a:pPr defTabSz="685800" fontAlgn="auto">
                  <a:spcBef>
                    <a:spcPts val="0"/>
                  </a:spcBef>
                  <a:spcAft>
                    <a:spcPts val="0"/>
                  </a:spcAft>
                  <a:defRPr/>
                </a:pPr>
                <a:r>
                  <a:rPr lang="en-US" sz="1600" dirty="0"/>
                  <a:t>1</a:t>
                </a:r>
              </a:p>
              <a:p>
                <a:pPr defTabSz="685800" fontAlgn="auto">
                  <a:spcBef>
                    <a:spcPts val="0"/>
                  </a:spcBef>
                  <a:spcAft>
                    <a:spcPts val="0"/>
                  </a:spcAft>
                  <a:defRPr/>
                </a:pPr>
                <a:r>
                  <a:rPr lang="en-US" sz="1600" dirty="0" err="1"/>
                  <a:t>x_min</a:t>
                </a:r>
                <a:endParaRPr lang="en-US" sz="160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err="1">
                    <a:solidFill>
                      <a:schemeClr val="tx1"/>
                    </a:solidFill>
                  </a:rPr>
                  <a:t>y</a:t>
                </a:r>
                <a:r>
                  <a:rPr lang="en-US" sz="1600" dirty="0" err="1"/>
                  <a:t>_min</a:t>
                </a:r>
                <a:endParaRPr lang="en-US" sz="1600" b="0" dirty="0">
                  <a:solidFill>
                    <a:schemeClr val="tx1"/>
                  </a:solidFill>
                </a:endParaRPr>
              </a:p>
              <a:p>
                <a:pPr defTabSz="685800" fontAlgn="auto">
                  <a:spcBef>
                    <a:spcPts val="0"/>
                  </a:spcBef>
                  <a:spcAft>
                    <a:spcPts val="0"/>
                  </a:spcAft>
                  <a:defRPr/>
                </a:pPr>
                <a:r>
                  <a:rPr lang="en-US" sz="1600" dirty="0" err="1"/>
                  <a:t>x_max</a:t>
                </a:r>
                <a:endParaRPr lang="en-US" sz="160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dirty="0" err="1">
                    <a:solidFill>
                      <a:schemeClr val="tx1"/>
                    </a:solidFill>
                  </a:rPr>
                  <a:t>y</a:t>
                </a:r>
                <a:r>
                  <a:rPr lang="en-US" sz="1600" dirty="0" err="1"/>
                  <a:t>_max</a:t>
                </a:r>
                <a:endParaRPr lang="en-US" sz="1600" b="0" dirty="0">
                  <a:solidFill>
                    <a:schemeClr val="tx1"/>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c₁</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c₂</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c₃</a:t>
                </a:r>
              </a:p>
            </p:txBody>
          </p:sp>
          <p:sp>
            <p:nvSpPr>
              <p:cNvPr id="27" name="Double Bracket 26">
                <a:extLst>
                  <a:ext uri="{FF2B5EF4-FFF2-40B4-BE49-F238E27FC236}">
                    <a16:creationId xmlns:a16="http://schemas.microsoft.com/office/drawing/2014/main" id="{AFE3FE81-DE25-50A2-E5D7-82DF89AAE84D}"/>
                  </a:ext>
                </a:extLst>
              </p:cNvPr>
              <p:cNvSpPr/>
              <p:nvPr/>
            </p:nvSpPr>
            <p:spPr bwMode="auto">
              <a:xfrm>
                <a:off x="4774589" y="899895"/>
                <a:ext cx="768970" cy="3849307"/>
              </a:xfrm>
              <a:prstGeom prst="bracketPair">
                <a:avLst>
                  <a:gd name="adj" fmla="val 13578"/>
                </a:avLst>
              </a:prstGeom>
              <a:noFill/>
              <a:ln w="12700" cap="flat" cmpd="sng" algn="ctr">
                <a:solidFill>
                  <a:srgbClr val="002060"/>
                </a:solidFill>
                <a:prstDash val="solid"/>
                <a:miter lim="800000"/>
                <a:headEnd type="none" w="med" len="med"/>
                <a:tailEnd type="none" w="lg" len="med"/>
              </a:ln>
              <a:effectLst/>
            </p:spPr>
            <p:txBody>
              <a:bodyPr rtlCol="0" anchor="ctr"/>
              <a:lstStyle/>
              <a:p>
                <a:pPr algn="ctr"/>
                <a:endParaRPr lang="en-US"/>
              </a:p>
            </p:txBody>
          </p:sp>
        </p:grpSp>
      </p:grpSp>
      <p:sp>
        <p:nvSpPr>
          <p:cNvPr id="33" name="Rectangle 32">
            <a:extLst>
              <a:ext uri="{FF2B5EF4-FFF2-40B4-BE49-F238E27FC236}">
                <a16:creationId xmlns:a16="http://schemas.microsoft.com/office/drawing/2014/main" id="{84078B27-CA20-AE9E-F88E-F674D2D4B2A8}"/>
              </a:ext>
            </a:extLst>
          </p:cNvPr>
          <p:cNvSpPr/>
          <p:nvPr/>
        </p:nvSpPr>
        <p:spPr bwMode="auto">
          <a:xfrm>
            <a:off x="2946834" y="3270011"/>
            <a:ext cx="684524" cy="1543158"/>
          </a:xfrm>
          <a:prstGeom prst="rect">
            <a:avLst/>
          </a:prstGeom>
          <a:noFill/>
          <a:ln w="38100" cap="flat" cmpd="sng" algn="ctr">
            <a:solidFill>
              <a:srgbClr val="0070C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34" name="Rectangle 33">
            <a:extLst>
              <a:ext uri="{FF2B5EF4-FFF2-40B4-BE49-F238E27FC236}">
                <a16:creationId xmlns:a16="http://schemas.microsoft.com/office/drawing/2014/main" id="{F102FFB0-A43C-BE60-61CF-EE1F71FF6F52}"/>
              </a:ext>
            </a:extLst>
          </p:cNvPr>
          <p:cNvSpPr/>
          <p:nvPr/>
        </p:nvSpPr>
        <p:spPr bwMode="auto">
          <a:xfrm>
            <a:off x="547324" y="3270011"/>
            <a:ext cx="1860897" cy="681331"/>
          </a:xfrm>
          <a:prstGeom prst="rect">
            <a:avLst/>
          </a:prstGeom>
          <a:noFill/>
          <a:ln w="38100" cap="flat" cmpd="sng" algn="ctr">
            <a:solidFill>
              <a:srgbClr val="0070C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nvGrpSpPr>
          <p:cNvPr id="35" name="Group 34">
            <a:extLst>
              <a:ext uri="{FF2B5EF4-FFF2-40B4-BE49-F238E27FC236}">
                <a16:creationId xmlns:a16="http://schemas.microsoft.com/office/drawing/2014/main" id="{598CBD57-D2F3-02C2-077E-010004B0289B}"/>
              </a:ext>
            </a:extLst>
          </p:cNvPr>
          <p:cNvGrpSpPr/>
          <p:nvPr/>
        </p:nvGrpSpPr>
        <p:grpSpPr>
          <a:xfrm>
            <a:off x="533400" y="1022843"/>
            <a:ext cx="2753230" cy="1735650"/>
            <a:chOff x="762000" y="988500"/>
            <a:chExt cx="2981830" cy="1956826"/>
          </a:xfrm>
        </p:grpSpPr>
        <p:pic>
          <p:nvPicPr>
            <p:cNvPr id="30" name="Picture 29" descr="A car driving on a road&#10;&#10;Description automatically generated">
              <a:extLst>
                <a:ext uri="{FF2B5EF4-FFF2-40B4-BE49-F238E27FC236}">
                  <a16:creationId xmlns:a16="http://schemas.microsoft.com/office/drawing/2014/main" id="{742CDA28-5375-D07E-24EA-758EC1E15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988500"/>
              <a:ext cx="2981830" cy="1956826"/>
            </a:xfrm>
            <a:prstGeom prst="rect">
              <a:avLst/>
            </a:prstGeom>
          </p:spPr>
        </p:pic>
        <p:sp>
          <p:nvSpPr>
            <p:cNvPr id="31" name="Rectangle 30">
              <a:extLst>
                <a:ext uri="{FF2B5EF4-FFF2-40B4-BE49-F238E27FC236}">
                  <a16:creationId xmlns:a16="http://schemas.microsoft.com/office/drawing/2014/main" id="{0D97B16B-7BF3-23B5-448F-229E00779DAA}"/>
                </a:ext>
              </a:extLst>
            </p:cNvPr>
            <p:cNvSpPr/>
            <p:nvPr/>
          </p:nvSpPr>
          <p:spPr bwMode="auto">
            <a:xfrm>
              <a:off x="1852551" y="1125194"/>
              <a:ext cx="761999" cy="1820132"/>
            </a:xfrm>
            <a:prstGeom prst="rect">
              <a:avLst/>
            </a:prstGeom>
            <a:noFill/>
            <a:ln w="38100" cap="flat" cmpd="sng" algn="ctr">
              <a:solidFill>
                <a:srgbClr val="FFFF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32" name="Rectangle 31">
              <a:extLst>
                <a:ext uri="{FF2B5EF4-FFF2-40B4-BE49-F238E27FC236}">
                  <a16:creationId xmlns:a16="http://schemas.microsoft.com/office/drawing/2014/main" id="{8CCA1688-D60D-4711-5C6F-F8E2D1C118C6}"/>
                </a:ext>
              </a:extLst>
            </p:cNvPr>
            <p:cNvSpPr/>
            <p:nvPr/>
          </p:nvSpPr>
          <p:spPr bwMode="auto">
            <a:xfrm>
              <a:off x="1219200" y="1768130"/>
              <a:ext cx="2071515" cy="803620"/>
            </a:xfrm>
            <a:prstGeom prst="rect">
              <a:avLst/>
            </a:prstGeom>
            <a:noFill/>
            <a:ln w="38100" cap="flat" cmpd="sng" algn="ctr">
              <a:solidFill>
                <a:srgbClr val="FFFF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sp>
        <p:nvSpPr>
          <p:cNvPr id="36" name="TextBox 35">
            <a:extLst>
              <a:ext uri="{FF2B5EF4-FFF2-40B4-BE49-F238E27FC236}">
                <a16:creationId xmlns:a16="http://schemas.microsoft.com/office/drawing/2014/main" id="{D02704B4-827A-E364-ABD7-2CF6889AD1C3}"/>
              </a:ext>
            </a:extLst>
          </p:cNvPr>
          <p:cNvSpPr txBox="1"/>
          <p:nvPr/>
        </p:nvSpPr>
        <p:spPr>
          <a:xfrm>
            <a:off x="490812" y="2807955"/>
            <a:ext cx="3623988" cy="369332"/>
          </a:xfrm>
          <a:prstGeom prst="rect">
            <a:avLst/>
          </a:prstGeom>
          <a:noFill/>
        </p:spPr>
        <p:txBody>
          <a:bodyPr wrap="square" rtlCol="0">
            <a:spAutoFit/>
          </a:bodyPr>
          <a:lstStyle/>
          <a:p>
            <a:r>
              <a:rPr lang="en-US" dirty="0"/>
              <a:t>Anchor box 1         Anchor box 2</a:t>
            </a:r>
          </a:p>
        </p:txBody>
      </p:sp>
      <p:sp>
        <p:nvSpPr>
          <p:cNvPr id="37" name="Oval 36">
            <a:extLst>
              <a:ext uri="{FF2B5EF4-FFF2-40B4-BE49-F238E27FC236}">
                <a16:creationId xmlns:a16="http://schemas.microsoft.com/office/drawing/2014/main" id="{95E60085-007E-8AA3-E5FD-B6F8408EF899}"/>
              </a:ext>
            </a:extLst>
          </p:cNvPr>
          <p:cNvSpPr/>
          <p:nvPr/>
        </p:nvSpPr>
        <p:spPr bwMode="auto">
          <a:xfrm>
            <a:off x="1375191" y="3516263"/>
            <a:ext cx="204910" cy="188547"/>
          </a:xfrm>
          <a:prstGeom prst="ellipse">
            <a:avLst/>
          </a:prstGeom>
          <a:solidFill>
            <a:srgbClr val="0070C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38" name="Oval 37">
            <a:extLst>
              <a:ext uri="{FF2B5EF4-FFF2-40B4-BE49-F238E27FC236}">
                <a16:creationId xmlns:a16="http://schemas.microsoft.com/office/drawing/2014/main" id="{4B33EAB6-E9D4-AB15-EB54-F3AFB7C932AD}"/>
              </a:ext>
            </a:extLst>
          </p:cNvPr>
          <p:cNvSpPr/>
          <p:nvPr/>
        </p:nvSpPr>
        <p:spPr bwMode="auto">
          <a:xfrm>
            <a:off x="3184175" y="3951342"/>
            <a:ext cx="204910" cy="188547"/>
          </a:xfrm>
          <a:prstGeom prst="ellipse">
            <a:avLst/>
          </a:prstGeom>
          <a:solidFill>
            <a:srgbClr val="0070C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39" name="TextBox 38">
            <a:extLst>
              <a:ext uri="{FF2B5EF4-FFF2-40B4-BE49-F238E27FC236}">
                <a16:creationId xmlns:a16="http://schemas.microsoft.com/office/drawing/2014/main" id="{0DD69880-8BE4-41A2-868A-392F90FA9019}"/>
              </a:ext>
            </a:extLst>
          </p:cNvPr>
          <p:cNvSpPr txBox="1"/>
          <p:nvPr/>
        </p:nvSpPr>
        <p:spPr>
          <a:xfrm>
            <a:off x="513774" y="4151319"/>
            <a:ext cx="1974068" cy="646331"/>
          </a:xfrm>
          <a:prstGeom prst="rect">
            <a:avLst/>
          </a:prstGeom>
          <a:noFill/>
        </p:spPr>
        <p:txBody>
          <a:bodyPr wrap="square" rtlCol="0">
            <a:spAutoFit/>
          </a:bodyPr>
          <a:lstStyle/>
          <a:p>
            <a:r>
              <a:rPr lang="en-US" dirty="0"/>
              <a:t>Center points of the Anchor boxes</a:t>
            </a:r>
          </a:p>
        </p:txBody>
      </p:sp>
      <p:cxnSp>
        <p:nvCxnSpPr>
          <p:cNvPr id="41" name="Straight Arrow Connector 40">
            <a:extLst>
              <a:ext uri="{FF2B5EF4-FFF2-40B4-BE49-F238E27FC236}">
                <a16:creationId xmlns:a16="http://schemas.microsoft.com/office/drawing/2014/main" id="{E43F8CEC-0946-A7BD-2E02-743E38178A4C}"/>
              </a:ext>
            </a:extLst>
          </p:cNvPr>
          <p:cNvCxnSpPr/>
          <p:nvPr/>
        </p:nvCxnSpPr>
        <p:spPr bwMode="auto">
          <a:xfrm flipV="1">
            <a:off x="2316082" y="4086881"/>
            <a:ext cx="808118" cy="387603"/>
          </a:xfrm>
          <a:prstGeom prst="straightConnector1">
            <a:avLst/>
          </a:prstGeom>
          <a:solidFill>
            <a:schemeClr val="accent1"/>
          </a:solidFill>
          <a:ln w="1270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Arrow Connector 41">
            <a:extLst>
              <a:ext uri="{FF2B5EF4-FFF2-40B4-BE49-F238E27FC236}">
                <a16:creationId xmlns:a16="http://schemas.microsoft.com/office/drawing/2014/main" id="{0CACA8B5-E59D-80FC-B7E9-50D689BC8FDD}"/>
              </a:ext>
            </a:extLst>
          </p:cNvPr>
          <p:cNvCxnSpPr/>
          <p:nvPr/>
        </p:nvCxnSpPr>
        <p:spPr bwMode="auto">
          <a:xfrm flipH="1" flipV="1">
            <a:off x="1500808" y="3764446"/>
            <a:ext cx="44402" cy="382561"/>
          </a:xfrm>
          <a:prstGeom prst="straightConnector1">
            <a:avLst/>
          </a:prstGeom>
          <a:solidFill>
            <a:schemeClr val="accent1"/>
          </a:solidFill>
          <a:ln w="1270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9" name="Group 48">
            <a:extLst>
              <a:ext uri="{FF2B5EF4-FFF2-40B4-BE49-F238E27FC236}">
                <a16:creationId xmlns:a16="http://schemas.microsoft.com/office/drawing/2014/main" id="{1251D367-23E4-5BD8-983F-AE30E15D3456}"/>
              </a:ext>
            </a:extLst>
          </p:cNvPr>
          <p:cNvGrpSpPr/>
          <p:nvPr/>
        </p:nvGrpSpPr>
        <p:grpSpPr>
          <a:xfrm>
            <a:off x="7850984" y="849578"/>
            <a:ext cx="1162011" cy="3822582"/>
            <a:chOff x="7850984" y="849578"/>
            <a:chExt cx="1162011" cy="3822582"/>
          </a:xfrm>
        </p:grpSpPr>
        <p:sp>
          <p:nvSpPr>
            <p:cNvPr id="45" name="Right Brace 44">
              <a:extLst>
                <a:ext uri="{FF2B5EF4-FFF2-40B4-BE49-F238E27FC236}">
                  <a16:creationId xmlns:a16="http://schemas.microsoft.com/office/drawing/2014/main" id="{0197996A-D815-14EB-3D3F-EE180AD592D5}"/>
                </a:ext>
              </a:extLst>
            </p:cNvPr>
            <p:cNvSpPr/>
            <p:nvPr/>
          </p:nvSpPr>
          <p:spPr bwMode="auto">
            <a:xfrm>
              <a:off x="7850984" y="849578"/>
              <a:ext cx="379836" cy="1908916"/>
            </a:xfrm>
            <a:prstGeom prst="rightBrace">
              <a:avLst>
                <a:gd name="adj1" fmla="val 27846"/>
                <a:gd name="adj2" fmla="val 50000"/>
              </a:avLst>
            </a:prstGeom>
            <a:noFill/>
            <a:ln w="12700" cap="flat" cmpd="sng" algn="ctr">
              <a:solidFill>
                <a:srgbClr val="002060"/>
              </a:solidFill>
              <a:prstDash val="solid"/>
              <a:miter lim="800000"/>
              <a:headEnd type="none" w="med" len="med"/>
              <a:tailEnd type="none" w="lg" len="med"/>
            </a:ln>
            <a:effectLst/>
          </p:spPr>
          <p:txBody>
            <a:bodyPr rtlCol="0" anchor="ctr"/>
            <a:lstStyle/>
            <a:p>
              <a:pPr algn="ctr"/>
              <a:endParaRPr lang="en-US"/>
            </a:p>
          </p:txBody>
        </p:sp>
        <p:sp>
          <p:nvSpPr>
            <p:cNvPr id="46" name="Right Brace 45">
              <a:extLst>
                <a:ext uri="{FF2B5EF4-FFF2-40B4-BE49-F238E27FC236}">
                  <a16:creationId xmlns:a16="http://schemas.microsoft.com/office/drawing/2014/main" id="{F2A173C9-484A-10C0-3BA1-10F5FAFC3C9B}"/>
                </a:ext>
              </a:extLst>
            </p:cNvPr>
            <p:cNvSpPr/>
            <p:nvPr/>
          </p:nvSpPr>
          <p:spPr bwMode="auto">
            <a:xfrm>
              <a:off x="7877488" y="2807955"/>
              <a:ext cx="379836" cy="1864205"/>
            </a:xfrm>
            <a:prstGeom prst="rightBrace">
              <a:avLst>
                <a:gd name="adj1" fmla="val 27846"/>
                <a:gd name="adj2" fmla="val 50000"/>
              </a:avLst>
            </a:prstGeom>
            <a:noFill/>
            <a:ln w="12700" cap="flat" cmpd="sng" algn="ctr">
              <a:solidFill>
                <a:srgbClr val="002060"/>
              </a:solidFill>
              <a:prstDash val="solid"/>
              <a:miter lim="800000"/>
              <a:headEnd type="none" w="med" len="med"/>
              <a:tailEnd type="none" w="lg" len="med"/>
            </a:ln>
            <a:effectLst/>
          </p:spPr>
          <p:txBody>
            <a:bodyPr rtlCol="0" anchor="ctr"/>
            <a:lstStyle/>
            <a:p>
              <a:pPr algn="ctr"/>
              <a:endParaRPr lang="en-US"/>
            </a:p>
          </p:txBody>
        </p:sp>
        <p:sp>
          <p:nvSpPr>
            <p:cNvPr id="47" name="TextBox 46">
              <a:extLst>
                <a:ext uri="{FF2B5EF4-FFF2-40B4-BE49-F238E27FC236}">
                  <a16:creationId xmlns:a16="http://schemas.microsoft.com/office/drawing/2014/main" id="{03F3C5D5-29EB-0B5E-1D79-EACB5E283069}"/>
                </a:ext>
              </a:extLst>
            </p:cNvPr>
            <p:cNvSpPr txBox="1"/>
            <p:nvPr/>
          </p:nvSpPr>
          <p:spPr>
            <a:xfrm>
              <a:off x="8067406" y="1819248"/>
              <a:ext cx="914927" cy="646331"/>
            </a:xfrm>
            <a:prstGeom prst="rect">
              <a:avLst/>
            </a:prstGeom>
            <a:noFill/>
          </p:spPr>
          <p:txBody>
            <a:bodyPr wrap="square" rtlCol="0">
              <a:spAutoFit/>
            </a:bodyPr>
            <a:lstStyle/>
            <a:p>
              <a:r>
                <a:rPr lang="en-US" dirty="0"/>
                <a:t>Anchor box 1</a:t>
              </a:r>
            </a:p>
          </p:txBody>
        </p:sp>
        <p:sp>
          <p:nvSpPr>
            <p:cNvPr id="48" name="TextBox 47">
              <a:extLst>
                <a:ext uri="{FF2B5EF4-FFF2-40B4-BE49-F238E27FC236}">
                  <a16:creationId xmlns:a16="http://schemas.microsoft.com/office/drawing/2014/main" id="{E12E08FF-5D4F-566C-AE1A-A1EAE648A867}"/>
                </a:ext>
              </a:extLst>
            </p:cNvPr>
            <p:cNvSpPr txBox="1"/>
            <p:nvPr/>
          </p:nvSpPr>
          <p:spPr>
            <a:xfrm>
              <a:off x="8098068" y="3718424"/>
              <a:ext cx="914927" cy="646331"/>
            </a:xfrm>
            <a:prstGeom prst="rect">
              <a:avLst/>
            </a:prstGeom>
            <a:noFill/>
          </p:spPr>
          <p:txBody>
            <a:bodyPr wrap="square" rtlCol="0">
              <a:spAutoFit/>
            </a:bodyPr>
            <a:lstStyle/>
            <a:p>
              <a:r>
                <a:rPr lang="en-US" dirty="0"/>
                <a:t>Anchor box 2</a:t>
              </a:r>
            </a:p>
          </p:txBody>
        </p:sp>
      </p:grpSp>
    </p:spTree>
    <p:extLst>
      <p:ext uri="{BB962C8B-B14F-4D97-AF65-F5344CB8AC3E}">
        <p14:creationId xmlns:p14="http://schemas.microsoft.com/office/powerpoint/2010/main" val="2122095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21F9E-FB47-315B-6600-B12598D4F71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06D8536-97BF-E568-7F68-597CB6A6C7B9}"/>
              </a:ext>
            </a:extLst>
          </p:cNvPr>
          <p:cNvSpPr txBox="1"/>
          <p:nvPr/>
        </p:nvSpPr>
        <p:spPr>
          <a:xfrm rot="20891098">
            <a:off x="1977952" y="2119965"/>
            <a:ext cx="5455026" cy="646331"/>
          </a:xfrm>
          <a:prstGeom prst="rect">
            <a:avLst/>
          </a:prstGeom>
          <a:noFill/>
        </p:spPr>
        <p:txBody>
          <a:bodyPr wrap="square" rtlCol="0">
            <a:spAutoFit/>
          </a:bodyPr>
          <a:lstStyle/>
          <a:p>
            <a:r>
              <a:rPr lang="en-US" sz="3600" dirty="0">
                <a:solidFill>
                  <a:srgbClr val="333399"/>
                </a:solidFill>
              </a:rPr>
              <a:t>Bounding Box Prediction</a:t>
            </a:r>
          </a:p>
        </p:txBody>
      </p:sp>
    </p:spTree>
    <p:extLst>
      <p:ext uri="{BB962C8B-B14F-4D97-AF65-F5344CB8AC3E}">
        <p14:creationId xmlns:p14="http://schemas.microsoft.com/office/powerpoint/2010/main" val="896872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10074-8505-BFFD-EBAF-53C7CCBAE856}"/>
              </a:ext>
            </a:extLst>
          </p:cNvPr>
          <p:cNvSpPr>
            <a:spLocks noGrp="1"/>
          </p:cNvSpPr>
          <p:nvPr>
            <p:ph type="title"/>
          </p:nvPr>
        </p:nvSpPr>
        <p:spPr/>
        <p:txBody>
          <a:bodyPr/>
          <a:lstStyle/>
          <a:p>
            <a:r>
              <a:rPr lang="en-US" dirty="0"/>
              <a:t>Training</a:t>
            </a:r>
          </a:p>
        </p:txBody>
      </p:sp>
      <p:grpSp>
        <p:nvGrpSpPr>
          <p:cNvPr id="5" name="Group 4">
            <a:extLst>
              <a:ext uri="{FF2B5EF4-FFF2-40B4-BE49-F238E27FC236}">
                <a16:creationId xmlns:a16="http://schemas.microsoft.com/office/drawing/2014/main" id="{E7535452-81DF-9119-A932-5F868CA8200D}"/>
              </a:ext>
            </a:extLst>
          </p:cNvPr>
          <p:cNvGrpSpPr/>
          <p:nvPr/>
        </p:nvGrpSpPr>
        <p:grpSpPr>
          <a:xfrm>
            <a:off x="1066800" y="812296"/>
            <a:ext cx="7257312" cy="4081462"/>
            <a:chOff x="1066800" y="812296"/>
            <a:chExt cx="7257312" cy="4081462"/>
          </a:xfrm>
        </p:grpSpPr>
        <p:pic>
          <p:nvPicPr>
            <p:cNvPr id="3" name="Picture 2" descr="A diagram of a graph&#10;&#10;Description automatically generated with medium confidence">
              <a:extLst>
                <a:ext uri="{FF2B5EF4-FFF2-40B4-BE49-F238E27FC236}">
                  <a16:creationId xmlns:a16="http://schemas.microsoft.com/office/drawing/2014/main" id="{10BF0D3C-09D5-FBF1-6DF8-E95539E0DD33}"/>
                </a:ext>
              </a:extLst>
            </p:cNvPr>
            <p:cNvPicPr>
              <a:picLocks noChangeAspect="1"/>
            </p:cNvPicPr>
            <p:nvPr/>
          </p:nvPicPr>
          <p:blipFill>
            <a:blip r:embed="rId2"/>
            <a:stretch>
              <a:fillRect/>
            </a:stretch>
          </p:blipFill>
          <p:spPr>
            <a:xfrm>
              <a:off x="1066800" y="812296"/>
              <a:ext cx="7257312" cy="4081462"/>
            </a:xfrm>
            <a:prstGeom prst="rect">
              <a:avLst/>
            </a:prstGeom>
          </p:spPr>
        </p:pic>
        <p:sp>
          <p:nvSpPr>
            <p:cNvPr id="4" name="Rectangle 3">
              <a:extLst>
                <a:ext uri="{FF2B5EF4-FFF2-40B4-BE49-F238E27FC236}">
                  <a16:creationId xmlns:a16="http://schemas.microsoft.com/office/drawing/2014/main" id="{8027C9DC-626E-3D41-8873-118FF4ADF6AC}"/>
                </a:ext>
              </a:extLst>
            </p:cNvPr>
            <p:cNvSpPr/>
            <p:nvPr/>
          </p:nvSpPr>
          <p:spPr bwMode="auto">
            <a:xfrm>
              <a:off x="1066800" y="895350"/>
              <a:ext cx="1524000" cy="3810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spTree>
    <p:extLst>
      <p:ext uri="{BB962C8B-B14F-4D97-AF65-F5344CB8AC3E}">
        <p14:creationId xmlns:p14="http://schemas.microsoft.com/office/powerpoint/2010/main" val="4181169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24DAD-7863-FA19-2E48-19C11A7DBDAC}"/>
              </a:ext>
            </a:extLst>
          </p:cNvPr>
          <p:cNvSpPr>
            <a:spLocks noGrp="1"/>
          </p:cNvSpPr>
          <p:nvPr>
            <p:ph type="title"/>
          </p:nvPr>
        </p:nvSpPr>
        <p:spPr>
          <a:xfrm>
            <a:off x="1600200" y="285750"/>
            <a:ext cx="6516682" cy="490538"/>
          </a:xfrm>
        </p:spPr>
        <p:txBody>
          <a:bodyPr/>
          <a:lstStyle/>
          <a:p>
            <a:r>
              <a:rPr lang="en-US" dirty="0"/>
              <a:t>In </a:t>
            </a:r>
            <a:r>
              <a:rPr lang="en-US"/>
              <a:t>This Chapter</a:t>
            </a:r>
            <a:endParaRPr lang="en-US" dirty="0"/>
          </a:p>
        </p:txBody>
      </p:sp>
      <p:sp>
        <p:nvSpPr>
          <p:cNvPr id="3" name="Content Placeholder 2">
            <a:extLst>
              <a:ext uri="{FF2B5EF4-FFF2-40B4-BE49-F238E27FC236}">
                <a16:creationId xmlns:a16="http://schemas.microsoft.com/office/drawing/2014/main" id="{4F609D82-AA31-3841-69F7-992935A5B109}"/>
              </a:ext>
            </a:extLst>
          </p:cNvPr>
          <p:cNvSpPr>
            <a:spLocks noGrp="1"/>
          </p:cNvSpPr>
          <p:nvPr>
            <p:ph idx="1"/>
          </p:nvPr>
        </p:nvSpPr>
        <p:spPr>
          <a:xfrm>
            <a:off x="2057400" y="1581150"/>
            <a:ext cx="5430041" cy="2311629"/>
          </a:xfrm>
        </p:spPr>
        <p:txBody>
          <a:bodyPr/>
          <a:lstStyle/>
          <a:p>
            <a:r>
              <a:rPr lang="en-US" dirty="0"/>
              <a:t>Overlapping objects</a:t>
            </a:r>
          </a:p>
          <a:p>
            <a:r>
              <a:rPr lang="en-US" dirty="0"/>
              <a:t>Anchor boxes </a:t>
            </a:r>
          </a:p>
          <a:p>
            <a:r>
              <a:rPr lang="en-US" dirty="0"/>
              <a:t>Transposed convolution</a:t>
            </a:r>
          </a:p>
          <a:p>
            <a:r>
              <a:rPr lang="en-US" dirty="0"/>
              <a:t>Deep learning for semantic segmentation</a:t>
            </a:r>
          </a:p>
          <a:p>
            <a:r>
              <a:rPr lang="en-US" dirty="0"/>
              <a:t>U-Net</a:t>
            </a:r>
          </a:p>
          <a:p>
            <a:endParaRPr lang="en-US" dirty="0"/>
          </a:p>
          <a:p>
            <a:endParaRPr lang="en-US" dirty="0"/>
          </a:p>
        </p:txBody>
      </p:sp>
    </p:spTree>
    <p:extLst>
      <p:ext uri="{BB962C8B-B14F-4D97-AF65-F5344CB8AC3E}">
        <p14:creationId xmlns:p14="http://schemas.microsoft.com/office/powerpoint/2010/main" val="2942692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1CE5A-1774-6825-ECB7-9210E3FF3F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0B0D97-76E3-427D-4186-68581FD15F0A}"/>
              </a:ext>
            </a:extLst>
          </p:cNvPr>
          <p:cNvSpPr>
            <a:spLocks noGrp="1"/>
          </p:cNvSpPr>
          <p:nvPr>
            <p:ph type="title"/>
          </p:nvPr>
        </p:nvSpPr>
        <p:spPr/>
        <p:txBody>
          <a:bodyPr/>
          <a:lstStyle/>
          <a:p>
            <a:r>
              <a:rPr lang="en-US" dirty="0"/>
              <a:t>Making Predictions</a:t>
            </a:r>
          </a:p>
        </p:txBody>
      </p:sp>
      <p:grpSp>
        <p:nvGrpSpPr>
          <p:cNvPr id="6" name="Group 5">
            <a:extLst>
              <a:ext uri="{FF2B5EF4-FFF2-40B4-BE49-F238E27FC236}">
                <a16:creationId xmlns:a16="http://schemas.microsoft.com/office/drawing/2014/main" id="{9F6B0C62-5F61-357A-CC97-9DC38973E4E5}"/>
              </a:ext>
            </a:extLst>
          </p:cNvPr>
          <p:cNvGrpSpPr/>
          <p:nvPr/>
        </p:nvGrpSpPr>
        <p:grpSpPr>
          <a:xfrm>
            <a:off x="877447" y="804130"/>
            <a:ext cx="7239436" cy="4053620"/>
            <a:chOff x="877447" y="804130"/>
            <a:chExt cx="7239436" cy="4053620"/>
          </a:xfrm>
        </p:grpSpPr>
        <p:pic>
          <p:nvPicPr>
            <p:cNvPr id="4" name="Picture 3" descr="A graph showing a blue rectangular object&#10;&#10;Description automatically generated">
              <a:extLst>
                <a:ext uri="{FF2B5EF4-FFF2-40B4-BE49-F238E27FC236}">
                  <a16:creationId xmlns:a16="http://schemas.microsoft.com/office/drawing/2014/main" id="{4107CC83-D0D5-0CA7-106D-9CDAFC449D32}"/>
                </a:ext>
              </a:extLst>
            </p:cNvPr>
            <p:cNvPicPr>
              <a:picLocks noChangeAspect="1"/>
            </p:cNvPicPr>
            <p:nvPr/>
          </p:nvPicPr>
          <p:blipFill>
            <a:blip r:embed="rId2"/>
            <a:stretch>
              <a:fillRect/>
            </a:stretch>
          </p:blipFill>
          <p:spPr>
            <a:xfrm>
              <a:off x="877447" y="804130"/>
              <a:ext cx="7239436" cy="4053620"/>
            </a:xfrm>
            <a:prstGeom prst="rect">
              <a:avLst/>
            </a:prstGeom>
          </p:spPr>
        </p:pic>
        <p:sp>
          <p:nvSpPr>
            <p:cNvPr id="5" name="Rectangle 4">
              <a:extLst>
                <a:ext uri="{FF2B5EF4-FFF2-40B4-BE49-F238E27FC236}">
                  <a16:creationId xmlns:a16="http://schemas.microsoft.com/office/drawing/2014/main" id="{9A4336AC-BE93-118B-4022-471E235AE548}"/>
                </a:ext>
              </a:extLst>
            </p:cNvPr>
            <p:cNvSpPr/>
            <p:nvPr/>
          </p:nvSpPr>
          <p:spPr bwMode="auto">
            <a:xfrm>
              <a:off x="1066800" y="895350"/>
              <a:ext cx="2971800" cy="3810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spTree>
    <p:extLst>
      <p:ext uri="{BB962C8B-B14F-4D97-AF65-F5344CB8AC3E}">
        <p14:creationId xmlns:p14="http://schemas.microsoft.com/office/powerpoint/2010/main" val="3730230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CB15A-6A9B-5827-41DC-0AC6439ECB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F7FE75-9F14-6100-A556-50C1C954BBE7}"/>
              </a:ext>
            </a:extLst>
          </p:cNvPr>
          <p:cNvSpPr>
            <a:spLocks noGrp="1"/>
          </p:cNvSpPr>
          <p:nvPr>
            <p:ph type="title"/>
          </p:nvPr>
        </p:nvSpPr>
        <p:spPr/>
        <p:txBody>
          <a:bodyPr/>
          <a:lstStyle/>
          <a:p>
            <a:r>
              <a:rPr lang="en-US" dirty="0"/>
              <a:t>R-CNN -- </a:t>
            </a:r>
            <a:r>
              <a:rPr lang="en-US" sz="3200" dirty="0"/>
              <a:t>Region Proposal</a:t>
            </a:r>
            <a:endParaRPr lang="en-US" dirty="0"/>
          </a:p>
        </p:txBody>
      </p:sp>
      <p:sp>
        <p:nvSpPr>
          <p:cNvPr id="3" name="Content Placeholder 2">
            <a:extLst>
              <a:ext uri="{FF2B5EF4-FFF2-40B4-BE49-F238E27FC236}">
                <a16:creationId xmlns:a16="http://schemas.microsoft.com/office/drawing/2014/main" id="{067AF0DB-C271-F18D-9442-067B847C72C5}"/>
              </a:ext>
            </a:extLst>
          </p:cNvPr>
          <p:cNvSpPr>
            <a:spLocks noGrp="1"/>
          </p:cNvSpPr>
          <p:nvPr>
            <p:ph sz="half" idx="2"/>
          </p:nvPr>
        </p:nvSpPr>
        <p:spPr>
          <a:xfrm>
            <a:off x="304799" y="1047751"/>
            <a:ext cx="3429002" cy="3657600"/>
          </a:xfrm>
        </p:spPr>
        <p:txBody>
          <a:bodyPr/>
          <a:lstStyle/>
          <a:p>
            <a:r>
              <a:rPr lang="en-US" sz="1800" dirty="0"/>
              <a:t>Region-based Convolutional Neural Network (R-CNN) is a type of deep learning architecture used for object detection in computer vision tasks (2014). </a:t>
            </a:r>
          </a:p>
          <a:p>
            <a:r>
              <a:rPr lang="en-US" sz="1800" dirty="0"/>
              <a:t>RCNN was one of the pioneering models that helped advance the object detection field by combining the power of convolutional neural networks and region-based approaches.</a:t>
            </a:r>
          </a:p>
        </p:txBody>
      </p:sp>
      <p:sp>
        <p:nvSpPr>
          <p:cNvPr id="4" name="Content Placeholder 3">
            <a:extLst>
              <a:ext uri="{FF2B5EF4-FFF2-40B4-BE49-F238E27FC236}">
                <a16:creationId xmlns:a16="http://schemas.microsoft.com/office/drawing/2014/main" id="{6DDFB048-3C8F-CA9B-7021-5D6E4CEC60B5}"/>
              </a:ext>
            </a:extLst>
          </p:cNvPr>
          <p:cNvSpPr>
            <a:spLocks noGrp="1"/>
          </p:cNvSpPr>
          <p:nvPr>
            <p:ph sz="half" idx="10"/>
          </p:nvPr>
        </p:nvSpPr>
        <p:spPr>
          <a:xfrm>
            <a:off x="4236719" y="1060218"/>
            <a:ext cx="4572002" cy="3632665"/>
          </a:xfrm>
        </p:spPr>
        <p:txBody>
          <a:bodyPr/>
          <a:lstStyle/>
          <a:p>
            <a:r>
              <a:rPr lang="en-US" sz="1800" dirty="0"/>
              <a:t>R-CNN starts by dividing the input image into multiple regions or subregions. </a:t>
            </a:r>
          </a:p>
          <a:p>
            <a:r>
              <a:rPr lang="en-US" sz="1800" dirty="0"/>
              <a:t>These regions are referred to as "region proposals" or "region candidates." </a:t>
            </a:r>
          </a:p>
          <a:p>
            <a:r>
              <a:rPr lang="en-US" sz="1800" dirty="0"/>
              <a:t>The region proposal step is responsible for generating a set of potential regions in the image that are likely to contain objects. </a:t>
            </a:r>
          </a:p>
          <a:p>
            <a:r>
              <a:rPr lang="en-US" sz="1800" dirty="0"/>
              <a:t>R-CNN does not generate these proposals itself; instead, it relies on external methods like Selective Search or </a:t>
            </a:r>
            <a:r>
              <a:rPr lang="en-US" sz="1800" dirty="0" err="1"/>
              <a:t>EdgeBoxes</a:t>
            </a:r>
            <a:r>
              <a:rPr lang="en-US" sz="1800" dirty="0"/>
              <a:t> to generate region proposals.</a:t>
            </a:r>
          </a:p>
        </p:txBody>
      </p:sp>
      <p:cxnSp>
        <p:nvCxnSpPr>
          <p:cNvPr id="6" name="Straight Connector 5">
            <a:extLst>
              <a:ext uri="{FF2B5EF4-FFF2-40B4-BE49-F238E27FC236}">
                <a16:creationId xmlns:a16="http://schemas.microsoft.com/office/drawing/2014/main" id="{19670724-906E-9913-581E-A91CAB4492FD}"/>
              </a:ext>
            </a:extLst>
          </p:cNvPr>
          <p:cNvCxnSpPr/>
          <p:nvPr/>
        </p:nvCxnSpPr>
        <p:spPr bwMode="auto">
          <a:xfrm>
            <a:off x="3962400" y="1060218"/>
            <a:ext cx="0" cy="3721332"/>
          </a:xfrm>
          <a:prstGeom prst="line">
            <a:avLst/>
          </a:prstGeom>
          <a:solidFill>
            <a:schemeClr val="accent1"/>
          </a:solidFill>
          <a:ln w="25400" cap="flat" cmpd="dbl" algn="ctr">
            <a:solidFill>
              <a:srgbClr val="002060"/>
            </a:solidFill>
            <a:prstDash val="solid"/>
            <a:miter lim="800000"/>
            <a:headEnd type="none" w="med"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53430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CB15A-6A9B-5827-41DC-0AC6439ECB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F7FE75-9F14-6100-A556-50C1C954BBE7}"/>
              </a:ext>
            </a:extLst>
          </p:cNvPr>
          <p:cNvSpPr>
            <a:spLocks noGrp="1"/>
          </p:cNvSpPr>
          <p:nvPr>
            <p:ph type="title"/>
          </p:nvPr>
        </p:nvSpPr>
        <p:spPr/>
        <p:txBody>
          <a:bodyPr/>
          <a:lstStyle/>
          <a:p>
            <a:r>
              <a:rPr lang="en-US" dirty="0"/>
              <a:t>Regional Proposal: R-CNN 		(1/4)</a:t>
            </a:r>
          </a:p>
        </p:txBody>
      </p:sp>
      <p:sp>
        <p:nvSpPr>
          <p:cNvPr id="3" name="Content Placeholder 2">
            <a:extLst>
              <a:ext uri="{FF2B5EF4-FFF2-40B4-BE49-F238E27FC236}">
                <a16:creationId xmlns:a16="http://schemas.microsoft.com/office/drawing/2014/main" id="{067AF0DB-C271-F18D-9442-067B847C72C5}"/>
              </a:ext>
            </a:extLst>
          </p:cNvPr>
          <p:cNvSpPr>
            <a:spLocks noGrp="1"/>
          </p:cNvSpPr>
          <p:nvPr>
            <p:ph idx="1"/>
          </p:nvPr>
        </p:nvSpPr>
        <p:spPr/>
        <p:txBody>
          <a:bodyPr/>
          <a:lstStyle/>
          <a:p>
            <a:r>
              <a:rPr lang="en-US" dirty="0"/>
              <a:t>Object detection aids in pose estimation, vehicle detection, surveillance etc. </a:t>
            </a:r>
          </a:p>
          <a:p>
            <a:r>
              <a:rPr lang="en-US" dirty="0"/>
              <a:t>The difference between object detection algorithms and classification algorithms is that in detection algorithms, we try to draw a bounding box around the object of interest to locate it within the image. </a:t>
            </a:r>
          </a:p>
          <a:p>
            <a:r>
              <a:rPr lang="en-US" dirty="0"/>
              <a:t>Also, you might not necessarily draw just one bounding box in an object detection case, there could be many bounding boxes representing different objects of interest within the image and you would not know how many beforehand.</a:t>
            </a:r>
          </a:p>
        </p:txBody>
      </p:sp>
    </p:spTree>
    <p:extLst>
      <p:ext uri="{BB962C8B-B14F-4D97-AF65-F5344CB8AC3E}">
        <p14:creationId xmlns:p14="http://schemas.microsoft.com/office/powerpoint/2010/main" val="2217495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618E8-ADB3-2A6F-4B51-D0A521D573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875A53-E4D3-CB7D-C933-CF292D16BB32}"/>
              </a:ext>
            </a:extLst>
          </p:cNvPr>
          <p:cNvSpPr>
            <a:spLocks noGrp="1"/>
          </p:cNvSpPr>
          <p:nvPr>
            <p:ph type="title"/>
          </p:nvPr>
        </p:nvSpPr>
        <p:spPr/>
        <p:txBody>
          <a:bodyPr/>
          <a:lstStyle/>
          <a:p>
            <a:r>
              <a:rPr lang="en-US" dirty="0"/>
              <a:t>Regional Proposal: R-CNN 		(2/4)</a:t>
            </a:r>
          </a:p>
        </p:txBody>
      </p:sp>
      <p:pic>
        <p:nvPicPr>
          <p:cNvPr id="5" name="Picture 4" descr="A diagram of a diagram of a computer&#10;&#10;Description automatically generated with medium confidence">
            <a:extLst>
              <a:ext uri="{FF2B5EF4-FFF2-40B4-BE49-F238E27FC236}">
                <a16:creationId xmlns:a16="http://schemas.microsoft.com/office/drawing/2014/main" id="{82188B39-2043-D4CB-8C70-1B48C665E2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088104"/>
            <a:ext cx="8842582" cy="1712246"/>
          </a:xfrm>
          <a:prstGeom prst="rect">
            <a:avLst/>
          </a:prstGeom>
        </p:spPr>
      </p:pic>
      <p:pic>
        <p:nvPicPr>
          <p:cNvPr id="7" name="Picture 6" descr="A diagram of a computer&#10;&#10;Description automatically generated">
            <a:extLst>
              <a:ext uri="{FF2B5EF4-FFF2-40B4-BE49-F238E27FC236}">
                <a16:creationId xmlns:a16="http://schemas.microsoft.com/office/drawing/2014/main" id="{8C1C2105-4C9F-7553-F77E-FB1C3CFA6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3028950"/>
            <a:ext cx="8991600" cy="1438656"/>
          </a:xfrm>
          <a:prstGeom prst="rect">
            <a:avLst/>
          </a:prstGeom>
        </p:spPr>
      </p:pic>
      <p:sp>
        <p:nvSpPr>
          <p:cNvPr id="9" name="TextBox 8">
            <a:extLst>
              <a:ext uri="{FF2B5EF4-FFF2-40B4-BE49-F238E27FC236}">
                <a16:creationId xmlns:a16="http://schemas.microsoft.com/office/drawing/2014/main" id="{8533F687-03D7-C8B0-4F1C-66657A3CBC5B}"/>
              </a:ext>
            </a:extLst>
          </p:cNvPr>
          <p:cNvSpPr txBox="1"/>
          <p:nvPr/>
        </p:nvSpPr>
        <p:spPr>
          <a:xfrm>
            <a:off x="1368218" y="4580751"/>
            <a:ext cx="7699582" cy="276999"/>
          </a:xfrm>
          <a:prstGeom prst="rect">
            <a:avLst/>
          </a:prstGeom>
          <a:noFill/>
        </p:spPr>
        <p:txBody>
          <a:bodyPr wrap="square">
            <a:spAutoFit/>
          </a:bodyPr>
          <a:lstStyle/>
          <a:p>
            <a:r>
              <a:rPr lang="en-US" sz="1200" dirty="0"/>
              <a:t>https://towardsdatascience.com/r-cnn-fast-r-cnn-faster-r-cnn-yolo-object-detection-algorithms-36d53571365e</a:t>
            </a:r>
          </a:p>
        </p:txBody>
      </p:sp>
    </p:spTree>
    <p:extLst>
      <p:ext uri="{BB962C8B-B14F-4D97-AF65-F5344CB8AC3E}">
        <p14:creationId xmlns:p14="http://schemas.microsoft.com/office/powerpoint/2010/main" val="1709970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6A837-B7AC-F1AB-ADBF-46BBBF8313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21187B-5208-3893-F3C4-3B18DB1D2061}"/>
              </a:ext>
            </a:extLst>
          </p:cNvPr>
          <p:cNvSpPr>
            <a:spLocks noGrp="1"/>
          </p:cNvSpPr>
          <p:nvPr>
            <p:ph type="title"/>
          </p:nvPr>
        </p:nvSpPr>
        <p:spPr/>
        <p:txBody>
          <a:bodyPr/>
          <a:lstStyle/>
          <a:p>
            <a:r>
              <a:rPr lang="en-US" dirty="0"/>
              <a:t>Regional Proposal: R-CNN 		(3/4)</a:t>
            </a:r>
          </a:p>
        </p:txBody>
      </p:sp>
      <p:sp>
        <p:nvSpPr>
          <p:cNvPr id="3" name="Content Placeholder 2">
            <a:extLst>
              <a:ext uri="{FF2B5EF4-FFF2-40B4-BE49-F238E27FC236}">
                <a16:creationId xmlns:a16="http://schemas.microsoft.com/office/drawing/2014/main" id="{E2923A35-9FBD-AD78-8BC9-AFC4B4AA387E}"/>
              </a:ext>
            </a:extLst>
          </p:cNvPr>
          <p:cNvSpPr>
            <a:spLocks noGrp="1"/>
          </p:cNvSpPr>
          <p:nvPr>
            <p:ph idx="1"/>
          </p:nvPr>
        </p:nvSpPr>
        <p:spPr>
          <a:xfrm>
            <a:off x="304800" y="843557"/>
            <a:ext cx="8686800" cy="3456385"/>
          </a:xfrm>
        </p:spPr>
        <p:txBody>
          <a:bodyPr/>
          <a:lstStyle/>
          <a:p>
            <a:r>
              <a:rPr lang="en-US" dirty="0"/>
              <a:t>The major reason why you cannot proceed with this problem by building a standard convolutional network followed by a fully connected layer is that, the length of the output layer is variable — not constant, this is because the number of occurrences of the objects of interest is not fixed. </a:t>
            </a:r>
          </a:p>
          <a:p>
            <a:r>
              <a:rPr lang="en-US" dirty="0"/>
              <a:t>A naive approach to solve this problem would be to take different regions of interest from the image and use a CNN to classify the presence of the object within that region. </a:t>
            </a:r>
          </a:p>
          <a:p>
            <a:r>
              <a:rPr lang="en-US" dirty="0"/>
              <a:t>The problem with this approach is that the objects of interest might have different spatial locations within the image and different aspect ratios. </a:t>
            </a:r>
          </a:p>
          <a:p>
            <a:r>
              <a:rPr lang="en-US" dirty="0"/>
              <a:t>Hence, you would have to select a huge number of regions, and this could computationally blow up. </a:t>
            </a:r>
          </a:p>
          <a:p>
            <a:r>
              <a:rPr lang="en-US" dirty="0"/>
              <a:t>Therefore, algorithms like R-CNN, YOLO </a:t>
            </a:r>
            <a:r>
              <a:rPr lang="en-US" dirty="0" err="1"/>
              <a:t>etc</a:t>
            </a:r>
            <a:r>
              <a:rPr lang="en-US" dirty="0"/>
              <a:t> have been developed to find these occurrences and find them fast.</a:t>
            </a:r>
          </a:p>
        </p:txBody>
      </p:sp>
    </p:spTree>
    <p:extLst>
      <p:ext uri="{BB962C8B-B14F-4D97-AF65-F5344CB8AC3E}">
        <p14:creationId xmlns:p14="http://schemas.microsoft.com/office/powerpoint/2010/main" val="11484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9423-A3CC-3802-F63F-0753B76120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24207-9ACA-9126-A3C6-809BCE4CC222}"/>
              </a:ext>
            </a:extLst>
          </p:cNvPr>
          <p:cNvSpPr>
            <a:spLocks noGrp="1"/>
          </p:cNvSpPr>
          <p:nvPr>
            <p:ph type="title"/>
          </p:nvPr>
        </p:nvSpPr>
        <p:spPr/>
        <p:txBody>
          <a:bodyPr/>
          <a:lstStyle/>
          <a:p>
            <a:r>
              <a:rPr lang="en-US" dirty="0"/>
              <a:t>Regional Proposal: R-CNN 		(4/4)</a:t>
            </a:r>
          </a:p>
        </p:txBody>
      </p:sp>
      <p:sp>
        <p:nvSpPr>
          <p:cNvPr id="3" name="Content Placeholder 2">
            <a:extLst>
              <a:ext uri="{FF2B5EF4-FFF2-40B4-BE49-F238E27FC236}">
                <a16:creationId xmlns:a16="http://schemas.microsoft.com/office/drawing/2014/main" id="{E2D1A1AB-B227-98EB-AB5D-1180E3E26742}"/>
              </a:ext>
            </a:extLst>
          </p:cNvPr>
          <p:cNvSpPr>
            <a:spLocks noGrp="1"/>
          </p:cNvSpPr>
          <p:nvPr>
            <p:ph sz="half" idx="2"/>
          </p:nvPr>
        </p:nvSpPr>
        <p:spPr>
          <a:xfrm>
            <a:off x="138404" y="797671"/>
            <a:ext cx="5043196" cy="3657600"/>
          </a:xfrm>
        </p:spPr>
        <p:txBody>
          <a:bodyPr/>
          <a:lstStyle/>
          <a:p>
            <a:r>
              <a:rPr lang="en-US" dirty="0"/>
              <a:t>To bypass the problem of selecting a huge number of regions, Ross </a:t>
            </a:r>
            <a:r>
              <a:rPr lang="en-US" dirty="0" err="1"/>
              <a:t>Girshick</a:t>
            </a:r>
            <a:r>
              <a:rPr lang="en-US" dirty="0"/>
              <a:t> et al. proposed a method where we use selective search to extract just 2000 regions from the image and he called them region proposals. </a:t>
            </a:r>
          </a:p>
          <a:p>
            <a:r>
              <a:rPr lang="en-US" dirty="0"/>
              <a:t>Therefore, now, instead of trying to classify a huge number of regions, you can just work with 2000 regions. </a:t>
            </a:r>
          </a:p>
          <a:p>
            <a:r>
              <a:rPr lang="en-US" dirty="0"/>
              <a:t>These 2000 region proposals are generated using the selective search algorithm which is written on the right hand side:</a:t>
            </a:r>
          </a:p>
        </p:txBody>
      </p:sp>
      <p:sp>
        <p:nvSpPr>
          <p:cNvPr id="6" name="Content Placeholder 5">
            <a:extLst>
              <a:ext uri="{FF2B5EF4-FFF2-40B4-BE49-F238E27FC236}">
                <a16:creationId xmlns:a16="http://schemas.microsoft.com/office/drawing/2014/main" id="{0513825A-C123-18CB-D548-5EF5D5E84EF4}"/>
              </a:ext>
            </a:extLst>
          </p:cNvPr>
          <p:cNvSpPr>
            <a:spLocks noGrp="1"/>
          </p:cNvSpPr>
          <p:nvPr>
            <p:ph sz="half" idx="10"/>
          </p:nvPr>
        </p:nvSpPr>
        <p:spPr>
          <a:xfrm>
            <a:off x="5486400" y="776288"/>
            <a:ext cx="3519196" cy="3776662"/>
          </a:xfrm>
        </p:spPr>
        <p:txBody>
          <a:bodyPr/>
          <a:lstStyle/>
          <a:p>
            <a:pPr marL="0" indent="0">
              <a:buNone/>
            </a:pPr>
            <a:r>
              <a:rPr lang="en-US" b="1" dirty="0"/>
              <a:t>Selective Search</a:t>
            </a:r>
            <a:r>
              <a:rPr lang="en-US" dirty="0"/>
              <a:t>:</a:t>
            </a:r>
          </a:p>
          <a:p>
            <a:pPr marL="344488" indent="-344488">
              <a:buClr>
                <a:schemeClr val="tx1"/>
              </a:buClr>
              <a:buSzPct val="100000"/>
              <a:buFont typeface="+mj-lt"/>
              <a:buAutoNum type="arabicPeriod"/>
            </a:pPr>
            <a:r>
              <a:rPr lang="en-US" dirty="0"/>
              <a:t>Generate initial sub-segmentation, we generate many candidate     regions</a:t>
            </a:r>
          </a:p>
          <a:p>
            <a:pPr marL="344488" indent="-344488">
              <a:buClr>
                <a:schemeClr val="tx1"/>
              </a:buClr>
              <a:buSzPct val="100000"/>
              <a:buFont typeface="+mj-lt"/>
              <a:buAutoNum type="arabicPeriod"/>
            </a:pPr>
            <a:r>
              <a:rPr lang="en-US" dirty="0"/>
              <a:t>Use greedy algorithm to recursively combine similar regions into larger ones </a:t>
            </a:r>
          </a:p>
          <a:p>
            <a:pPr marL="344488" indent="-344488">
              <a:buClr>
                <a:schemeClr val="tx1"/>
              </a:buClr>
              <a:buSzPct val="100000"/>
              <a:buFont typeface="+mj-lt"/>
              <a:buAutoNum type="arabicPeriod"/>
            </a:pPr>
            <a:r>
              <a:rPr lang="en-US" dirty="0"/>
              <a:t>Use the generated regions to produce the final candidate region proposals. </a:t>
            </a:r>
          </a:p>
        </p:txBody>
      </p:sp>
      <p:cxnSp>
        <p:nvCxnSpPr>
          <p:cNvPr id="7" name="Straight Connector 6">
            <a:extLst>
              <a:ext uri="{FF2B5EF4-FFF2-40B4-BE49-F238E27FC236}">
                <a16:creationId xmlns:a16="http://schemas.microsoft.com/office/drawing/2014/main" id="{FA9147A7-C695-B3D8-C9DE-10DBCFA15C34}"/>
              </a:ext>
            </a:extLst>
          </p:cNvPr>
          <p:cNvCxnSpPr/>
          <p:nvPr/>
        </p:nvCxnSpPr>
        <p:spPr bwMode="auto">
          <a:xfrm>
            <a:off x="5257800" y="885577"/>
            <a:ext cx="0" cy="3834936"/>
          </a:xfrm>
          <a:prstGeom prst="line">
            <a:avLst/>
          </a:prstGeom>
          <a:solidFill>
            <a:schemeClr val="accent1"/>
          </a:solidFill>
          <a:ln w="38100" cap="flat" cmpd="dbl" algn="ctr">
            <a:solidFill>
              <a:srgbClr val="002060"/>
            </a:solidFill>
            <a:prstDash val="solid"/>
            <a:miter lim="800000"/>
            <a:headEnd type="none" w="med"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73636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B04EC-6DA1-8086-0868-B72B6DC7F9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CC3199-D7EC-B0B6-C93D-B4C8808B5069}"/>
              </a:ext>
            </a:extLst>
          </p:cNvPr>
          <p:cNvSpPr>
            <a:spLocks noGrp="1"/>
          </p:cNvSpPr>
          <p:nvPr>
            <p:ph type="title"/>
          </p:nvPr>
        </p:nvSpPr>
        <p:spPr>
          <a:xfrm>
            <a:off x="1393827" y="285750"/>
            <a:ext cx="7064373" cy="490538"/>
          </a:xfrm>
        </p:spPr>
        <p:txBody>
          <a:bodyPr/>
          <a:lstStyle/>
          <a:p>
            <a:r>
              <a:rPr lang="en-US" dirty="0"/>
              <a:t>R-CNN – Example of Regional Proposal</a:t>
            </a:r>
          </a:p>
        </p:txBody>
      </p:sp>
      <p:pic>
        <p:nvPicPr>
          <p:cNvPr id="4" name="Picture 3" descr="A person walking in a street&#10;&#10;Description automatically generated">
            <a:extLst>
              <a:ext uri="{FF2B5EF4-FFF2-40B4-BE49-F238E27FC236}">
                <a16:creationId xmlns:a16="http://schemas.microsoft.com/office/drawing/2014/main" id="{F470474C-1CCD-00D5-441B-998A416703F0}"/>
              </a:ext>
            </a:extLst>
          </p:cNvPr>
          <p:cNvPicPr>
            <a:picLocks noChangeAspect="1"/>
          </p:cNvPicPr>
          <p:nvPr/>
        </p:nvPicPr>
        <p:blipFill rotWithShape="1">
          <a:blip r:embed="rId2"/>
          <a:srcRect t="21588" b="14935"/>
          <a:stretch/>
        </p:blipFill>
        <p:spPr>
          <a:xfrm>
            <a:off x="413443" y="1123950"/>
            <a:ext cx="8317114" cy="3200400"/>
          </a:xfrm>
          <a:prstGeom prst="rect">
            <a:avLst/>
          </a:prstGeom>
        </p:spPr>
      </p:pic>
      <p:sp>
        <p:nvSpPr>
          <p:cNvPr id="5" name="TextBox 4">
            <a:extLst>
              <a:ext uri="{FF2B5EF4-FFF2-40B4-BE49-F238E27FC236}">
                <a16:creationId xmlns:a16="http://schemas.microsoft.com/office/drawing/2014/main" id="{08E10F73-318D-8E5D-C753-4A39FCCBE641}"/>
              </a:ext>
            </a:extLst>
          </p:cNvPr>
          <p:cNvSpPr txBox="1"/>
          <p:nvPr/>
        </p:nvSpPr>
        <p:spPr>
          <a:xfrm>
            <a:off x="7848600" y="4580751"/>
            <a:ext cx="937308" cy="276999"/>
          </a:xfrm>
          <a:prstGeom prst="rect">
            <a:avLst/>
          </a:prstGeom>
          <a:noFill/>
        </p:spPr>
        <p:txBody>
          <a:bodyPr wrap="none" rtlCol="0">
            <a:spAutoFit/>
          </a:bodyPr>
          <a:lstStyle/>
          <a:p>
            <a:r>
              <a:rPr lang="en-US" sz="1200" dirty="0"/>
              <a:t>Andrew Ng</a:t>
            </a:r>
          </a:p>
        </p:txBody>
      </p:sp>
    </p:spTree>
    <p:extLst>
      <p:ext uri="{BB962C8B-B14F-4D97-AF65-F5344CB8AC3E}">
        <p14:creationId xmlns:p14="http://schemas.microsoft.com/office/powerpoint/2010/main" val="1245309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1F51D-A31D-1A65-5322-EA8D1AB4257C}"/>
              </a:ext>
            </a:extLst>
          </p:cNvPr>
          <p:cNvSpPr>
            <a:spLocks noGrp="1"/>
          </p:cNvSpPr>
          <p:nvPr>
            <p:ph type="title"/>
          </p:nvPr>
        </p:nvSpPr>
        <p:spPr/>
        <p:txBody>
          <a:bodyPr/>
          <a:lstStyle/>
          <a:p>
            <a:r>
              <a:rPr lang="en-US" dirty="0"/>
              <a:t>R-CNN: Regions with CNN Features</a:t>
            </a:r>
          </a:p>
        </p:txBody>
      </p:sp>
      <p:pic>
        <p:nvPicPr>
          <p:cNvPr id="4" name="Picture 3" descr="A diagram of a person wearing a hat&#10;&#10;Description automatically generated">
            <a:extLst>
              <a:ext uri="{FF2B5EF4-FFF2-40B4-BE49-F238E27FC236}">
                <a16:creationId xmlns:a16="http://schemas.microsoft.com/office/drawing/2014/main" id="{3D5947B5-26F8-0581-4179-6D8F1B9B18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8074"/>
            <a:ext cx="9144000" cy="3387352"/>
          </a:xfrm>
          <a:prstGeom prst="rect">
            <a:avLst/>
          </a:prstGeom>
        </p:spPr>
      </p:pic>
    </p:spTree>
    <p:extLst>
      <p:ext uri="{BB962C8B-B14F-4D97-AF65-F5344CB8AC3E}">
        <p14:creationId xmlns:p14="http://schemas.microsoft.com/office/powerpoint/2010/main" val="2760744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0F4946-4520-504D-DE76-9E49EDE0F6CA}"/>
              </a:ext>
            </a:extLst>
          </p:cNvPr>
          <p:cNvSpPr>
            <a:spLocks noGrp="1"/>
          </p:cNvSpPr>
          <p:nvPr>
            <p:ph type="title"/>
          </p:nvPr>
        </p:nvSpPr>
        <p:spPr/>
        <p:txBody>
          <a:bodyPr/>
          <a:lstStyle/>
          <a:p>
            <a:r>
              <a:rPr lang="en-US" dirty="0"/>
              <a:t>Analysis of R-CNN</a:t>
            </a:r>
          </a:p>
        </p:txBody>
      </p:sp>
      <p:sp>
        <p:nvSpPr>
          <p:cNvPr id="4" name="Content Placeholder 3">
            <a:extLst>
              <a:ext uri="{FF2B5EF4-FFF2-40B4-BE49-F238E27FC236}">
                <a16:creationId xmlns:a16="http://schemas.microsoft.com/office/drawing/2014/main" id="{B8081847-0E8A-F908-59A1-8ABF5D3BDBFE}"/>
              </a:ext>
            </a:extLst>
          </p:cNvPr>
          <p:cNvSpPr>
            <a:spLocks noGrp="1"/>
          </p:cNvSpPr>
          <p:nvPr>
            <p:ph idx="1"/>
          </p:nvPr>
        </p:nvSpPr>
        <p:spPr>
          <a:xfrm>
            <a:off x="152400" y="776288"/>
            <a:ext cx="8839200" cy="3456385"/>
          </a:xfrm>
        </p:spPr>
        <p:txBody>
          <a:bodyPr/>
          <a:lstStyle/>
          <a:p>
            <a:r>
              <a:rPr lang="en-US" sz="1800" dirty="0"/>
              <a:t>To know more about the selective search algorithm, follow this link. </a:t>
            </a:r>
          </a:p>
          <a:p>
            <a:r>
              <a:rPr lang="en-US" sz="1800" dirty="0"/>
              <a:t>These 2000 candidate region proposals are warped into a square and fed into a convolutional neural network that produces a 4096-dimensional feature vector as output. </a:t>
            </a:r>
          </a:p>
          <a:p>
            <a:r>
              <a:rPr lang="en-US" sz="1800" dirty="0"/>
              <a:t>The CNN acts as a feature extractor and the output dense layer consists of the features extracted from the image and the extracted features are fed into an SVM to classify the presence of the object within that candidate region proposal. </a:t>
            </a:r>
          </a:p>
          <a:p>
            <a:r>
              <a:rPr lang="en-US" sz="1800" dirty="0"/>
              <a:t>In addition to predicting the presence of an object within the region proposals, the algorithm also predicts four values which are offset values to increase the precision of the bounding box. </a:t>
            </a:r>
          </a:p>
          <a:p>
            <a:r>
              <a:rPr lang="en-US" sz="1800" dirty="0"/>
              <a:t>For example, given a region proposal, the algorithm would have predicted the presence of a person but the face of that person within that region proposal could’ve been cut in half. </a:t>
            </a:r>
          </a:p>
          <a:p>
            <a:r>
              <a:rPr lang="en-US" sz="1800" dirty="0"/>
              <a:t>Therefore, the offset values help in adjusting the bounding box of the region proposal.</a:t>
            </a:r>
          </a:p>
        </p:txBody>
      </p:sp>
    </p:spTree>
    <p:extLst>
      <p:ext uri="{BB962C8B-B14F-4D97-AF65-F5344CB8AC3E}">
        <p14:creationId xmlns:p14="http://schemas.microsoft.com/office/powerpoint/2010/main" val="2426746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EF32C-EB48-4FE0-A186-0B370FF8B960}"/>
              </a:ext>
            </a:extLst>
          </p:cNvPr>
          <p:cNvSpPr>
            <a:spLocks noGrp="1"/>
          </p:cNvSpPr>
          <p:nvPr>
            <p:ph type="title"/>
          </p:nvPr>
        </p:nvSpPr>
        <p:spPr/>
        <p:txBody>
          <a:bodyPr/>
          <a:lstStyle/>
          <a:p>
            <a:r>
              <a:rPr lang="en-US" dirty="0"/>
              <a:t>Advantages of R-CNN</a:t>
            </a:r>
          </a:p>
        </p:txBody>
      </p:sp>
      <p:sp>
        <p:nvSpPr>
          <p:cNvPr id="4" name="Content Placeholder 3">
            <a:extLst>
              <a:ext uri="{FF2B5EF4-FFF2-40B4-BE49-F238E27FC236}">
                <a16:creationId xmlns:a16="http://schemas.microsoft.com/office/drawing/2014/main" id="{355B0D37-44AD-82C4-E766-144B3683C611}"/>
              </a:ext>
            </a:extLst>
          </p:cNvPr>
          <p:cNvSpPr>
            <a:spLocks noGrp="1"/>
          </p:cNvSpPr>
          <p:nvPr>
            <p:ph idx="1"/>
          </p:nvPr>
        </p:nvSpPr>
        <p:spPr>
          <a:xfrm>
            <a:off x="446088" y="971550"/>
            <a:ext cx="8251823" cy="3456385"/>
          </a:xfrm>
        </p:spPr>
        <p:txBody>
          <a:bodyPr/>
          <a:lstStyle/>
          <a:p>
            <a:r>
              <a:rPr lang="en-US" dirty="0"/>
              <a:t>Accurate Object Detection: R-CNN provides accurate object detection by leveraging region-based convolutional features. It excels in scenarios where precise object localization and recognition are crucial.</a:t>
            </a:r>
          </a:p>
          <a:p>
            <a:r>
              <a:rPr lang="en-US" dirty="0"/>
              <a:t>Robustness to Object Variations: R-CNN models can handle objects with different sizes, orientations, and scales, making them suitable for real-world scenarios with diverse objects and complex backgrounds.</a:t>
            </a:r>
          </a:p>
          <a:p>
            <a:r>
              <a:rPr lang="en-US" dirty="0"/>
              <a:t>Flexibility: R-CNN is a versatile framework that can be adapted to various object detection tasks, including instance segmentation and object tracking. By modifying the final layers of the network, you can tailor R-CNN to suit your specific needs.</a:t>
            </a:r>
          </a:p>
        </p:txBody>
      </p:sp>
    </p:spTree>
    <p:extLst>
      <p:ext uri="{BB962C8B-B14F-4D97-AF65-F5344CB8AC3E}">
        <p14:creationId xmlns:p14="http://schemas.microsoft.com/office/powerpoint/2010/main" val="1878205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1B5E4-8517-6424-2AC8-6C5BB7DF25B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F5C66BA-D118-9EEE-C4CB-3753DEDD686D}"/>
              </a:ext>
            </a:extLst>
          </p:cNvPr>
          <p:cNvSpPr txBox="1"/>
          <p:nvPr/>
        </p:nvSpPr>
        <p:spPr>
          <a:xfrm rot="20891098">
            <a:off x="1896894" y="1971586"/>
            <a:ext cx="5172285" cy="1200329"/>
          </a:xfrm>
          <a:prstGeom prst="rect">
            <a:avLst/>
          </a:prstGeom>
          <a:noFill/>
        </p:spPr>
        <p:txBody>
          <a:bodyPr wrap="square" rtlCol="0">
            <a:spAutoFit/>
          </a:bodyPr>
          <a:lstStyle/>
          <a:p>
            <a:pPr marL="227013" indent="-227013">
              <a:buFont typeface="Arial" panose="020B0604020202020204" pitchFamily="34" charset="0"/>
              <a:buChar char="•"/>
            </a:pPr>
            <a:r>
              <a:rPr lang="en-US" sz="3600" dirty="0">
                <a:solidFill>
                  <a:srgbClr val="333399"/>
                </a:solidFill>
              </a:rPr>
              <a:t>Overlapping Objects</a:t>
            </a:r>
          </a:p>
          <a:p>
            <a:pPr marL="227013" indent="-227013">
              <a:buFont typeface="Arial" panose="020B0604020202020204" pitchFamily="34" charset="0"/>
              <a:buChar char="•"/>
            </a:pPr>
            <a:r>
              <a:rPr lang="en-US" sz="3600" dirty="0">
                <a:solidFill>
                  <a:srgbClr val="333399"/>
                </a:solidFill>
              </a:rPr>
              <a:t>Anchor Boxes</a:t>
            </a:r>
          </a:p>
        </p:txBody>
      </p:sp>
    </p:spTree>
    <p:extLst>
      <p:ext uri="{BB962C8B-B14F-4D97-AF65-F5344CB8AC3E}">
        <p14:creationId xmlns:p14="http://schemas.microsoft.com/office/powerpoint/2010/main" val="1907107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EF32C-EB48-4FE0-A186-0B370FF8B960}"/>
              </a:ext>
            </a:extLst>
          </p:cNvPr>
          <p:cNvSpPr>
            <a:spLocks noGrp="1"/>
          </p:cNvSpPr>
          <p:nvPr>
            <p:ph type="title"/>
          </p:nvPr>
        </p:nvSpPr>
        <p:spPr/>
        <p:txBody>
          <a:bodyPr/>
          <a:lstStyle/>
          <a:p>
            <a:r>
              <a:rPr lang="en-US" dirty="0"/>
              <a:t>Disadvantages of R-CNN</a:t>
            </a:r>
          </a:p>
        </p:txBody>
      </p:sp>
      <p:sp>
        <p:nvSpPr>
          <p:cNvPr id="4" name="Content Placeholder 3">
            <a:extLst>
              <a:ext uri="{FF2B5EF4-FFF2-40B4-BE49-F238E27FC236}">
                <a16:creationId xmlns:a16="http://schemas.microsoft.com/office/drawing/2014/main" id="{355B0D37-44AD-82C4-E766-144B3683C611}"/>
              </a:ext>
            </a:extLst>
          </p:cNvPr>
          <p:cNvSpPr>
            <a:spLocks noGrp="1"/>
          </p:cNvSpPr>
          <p:nvPr>
            <p:ph idx="1"/>
          </p:nvPr>
        </p:nvSpPr>
        <p:spPr>
          <a:xfrm>
            <a:off x="304800" y="971550"/>
            <a:ext cx="8251823" cy="3456385"/>
          </a:xfrm>
        </p:spPr>
        <p:txBody>
          <a:bodyPr/>
          <a:lstStyle/>
          <a:p>
            <a:r>
              <a:rPr lang="en-US" sz="1800" dirty="0"/>
              <a:t>Computational Complexity: R-CNN is computationally intensive. It involves extracting region proposals, applying a CNN to each proposal, and then running the extracted features through a classifier. This multi-stage process can be slow and resource-demanding.</a:t>
            </a:r>
          </a:p>
          <a:p>
            <a:r>
              <a:rPr lang="en-US" sz="1800" dirty="0"/>
              <a:t>Slow Inference: Due to its sequential processing of region proposals, R-CNN is relatively slow during inference. Real-time applications may find this latency unacceptable.</a:t>
            </a:r>
          </a:p>
          <a:p>
            <a:r>
              <a:rPr lang="en-US" sz="1800" dirty="0"/>
              <a:t>Overlapping Region Proposals: R-CNN may generate multiple region proposals that overlap significantly, leading to redundant computation and potentially affecting detection performance.</a:t>
            </a:r>
          </a:p>
          <a:p>
            <a:r>
              <a:rPr lang="en-US" sz="1800" dirty="0"/>
              <a:t>R-CNN is Not End-to-End: Unlike more modern object detection architectures like Faster R-CNN, R-CNN is not an end-to-end model. It involves separate modules for region proposal and classification, which can lead to suboptimal performance compared to models that optimize both tasks jointly.</a:t>
            </a:r>
          </a:p>
        </p:txBody>
      </p:sp>
    </p:spTree>
    <p:extLst>
      <p:ext uri="{BB962C8B-B14F-4D97-AF65-F5344CB8AC3E}">
        <p14:creationId xmlns:p14="http://schemas.microsoft.com/office/powerpoint/2010/main" val="2709521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EAAA3-FE04-E5BB-1EE5-F3071D616D74}"/>
              </a:ext>
            </a:extLst>
          </p:cNvPr>
          <p:cNvSpPr>
            <a:spLocks noGrp="1"/>
          </p:cNvSpPr>
          <p:nvPr>
            <p:ph type="title"/>
          </p:nvPr>
        </p:nvSpPr>
        <p:spPr/>
        <p:txBody>
          <a:bodyPr/>
          <a:lstStyle/>
          <a:p>
            <a:r>
              <a:rPr lang="en-US" dirty="0"/>
              <a:t>Problems with R-CNN</a:t>
            </a:r>
          </a:p>
        </p:txBody>
      </p:sp>
      <p:sp>
        <p:nvSpPr>
          <p:cNvPr id="3" name="Content Placeholder 2">
            <a:extLst>
              <a:ext uri="{FF2B5EF4-FFF2-40B4-BE49-F238E27FC236}">
                <a16:creationId xmlns:a16="http://schemas.microsoft.com/office/drawing/2014/main" id="{A738AECD-DB57-B42D-00FA-0215902104FC}"/>
              </a:ext>
            </a:extLst>
          </p:cNvPr>
          <p:cNvSpPr>
            <a:spLocks noGrp="1"/>
          </p:cNvSpPr>
          <p:nvPr>
            <p:ph idx="1"/>
          </p:nvPr>
        </p:nvSpPr>
        <p:spPr>
          <a:xfrm>
            <a:off x="762000" y="1098321"/>
            <a:ext cx="7696200" cy="3378429"/>
          </a:xfrm>
        </p:spPr>
        <p:txBody>
          <a:bodyPr/>
          <a:lstStyle/>
          <a:p>
            <a:endParaRPr lang="en-US" dirty="0"/>
          </a:p>
          <a:p>
            <a:r>
              <a:rPr lang="en-US" dirty="0"/>
              <a:t>It still takes a huge amount of time to train the network as you would have to classify 2000 region proposals per image.</a:t>
            </a:r>
          </a:p>
          <a:p>
            <a:r>
              <a:rPr lang="en-US" dirty="0"/>
              <a:t>It cannot be implemented real time as it takes around 47 seconds for each test image.</a:t>
            </a:r>
          </a:p>
          <a:p>
            <a:r>
              <a:rPr lang="en-US" dirty="0"/>
              <a:t>The selective search algorithm is a fixed algorithm. </a:t>
            </a:r>
          </a:p>
          <a:p>
            <a:pPr lvl="1"/>
            <a:r>
              <a:rPr lang="en-US" dirty="0"/>
              <a:t>Therefore, no learning is happening at that stage. </a:t>
            </a:r>
          </a:p>
          <a:p>
            <a:pPr lvl="1"/>
            <a:r>
              <a:rPr lang="en-US" dirty="0"/>
              <a:t>This could lead to the generation of bad candidate region proposals.</a:t>
            </a:r>
          </a:p>
          <a:p>
            <a:endParaRPr lang="en-US" dirty="0"/>
          </a:p>
        </p:txBody>
      </p:sp>
    </p:spTree>
    <p:extLst>
      <p:ext uri="{BB962C8B-B14F-4D97-AF65-F5344CB8AC3E}">
        <p14:creationId xmlns:p14="http://schemas.microsoft.com/office/powerpoint/2010/main" val="3333004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89763-4D41-F71C-7714-5A948656C4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832ADC-F2FB-6A2E-4C1D-F60C91669568}"/>
              </a:ext>
            </a:extLst>
          </p:cNvPr>
          <p:cNvSpPr>
            <a:spLocks noGrp="1"/>
          </p:cNvSpPr>
          <p:nvPr>
            <p:ph type="title"/>
          </p:nvPr>
        </p:nvSpPr>
        <p:spPr/>
        <p:txBody>
          <a:bodyPr/>
          <a:lstStyle/>
          <a:p>
            <a:r>
              <a:rPr lang="en-US" dirty="0"/>
              <a:t>Faster R-CNN Algorithms</a:t>
            </a:r>
          </a:p>
        </p:txBody>
      </p:sp>
      <p:graphicFrame>
        <p:nvGraphicFramePr>
          <p:cNvPr id="4" name="Table 3">
            <a:extLst>
              <a:ext uri="{FF2B5EF4-FFF2-40B4-BE49-F238E27FC236}">
                <a16:creationId xmlns:a16="http://schemas.microsoft.com/office/drawing/2014/main" id="{412CFEFB-DF9A-2FFC-1C82-AFF89C048646}"/>
              </a:ext>
            </a:extLst>
          </p:cNvPr>
          <p:cNvGraphicFramePr>
            <a:graphicFrameLocks noGrp="1"/>
          </p:cNvGraphicFramePr>
          <p:nvPr>
            <p:extLst>
              <p:ext uri="{D42A27DB-BD31-4B8C-83A1-F6EECF244321}">
                <p14:modId xmlns:p14="http://schemas.microsoft.com/office/powerpoint/2010/main" val="3659005650"/>
              </p:ext>
            </p:extLst>
          </p:nvPr>
        </p:nvGraphicFramePr>
        <p:xfrm>
          <a:off x="533400" y="1504950"/>
          <a:ext cx="8077200" cy="240792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3249555303"/>
                    </a:ext>
                  </a:extLst>
                </a:gridCol>
                <a:gridCol w="6400800">
                  <a:extLst>
                    <a:ext uri="{9D8B030D-6E8A-4147-A177-3AD203B41FA5}">
                      <a16:colId xmlns:a16="http://schemas.microsoft.com/office/drawing/2014/main" val="4199413806"/>
                    </a:ext>
                  </a:extLst>
                </a:gridCol>
              </a:tblGrid>
              <a:tr h="370840">
                <a:tc>
                  <a:txBody>
                    <a:bodyPr/>
                    <a:lstStyle/>
                    <a:p>
                      <a:r>
                        <a:rPr lang="en-US" sz="2000" b="0" dirty="0">
                          <a:solidFill>
                            <a:schemeClr val="tx1"/>
                          </a:solidFill>
                        </a:rPr>
                        <a:t>R-CNN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Clr>
                          <a:srgbClr val="002060"/>
                        </a:buClr>
                        <a:buSzPct val="120000"/>
                        <a:buFont typeface="Wingdings" panose="05000000000000000000" pitchFamily="2" charset="2"/>
                        <a:buChar char="§"/>
                      </a:pPr>
                      <a:r>
                        <a:rPr lang="en-US" sz="2000" b="0" dirty="0">
                          <a:solidFill>
                            <a:schemeClr val="tx1"/>
                          </a:solidFill>
                        </a:rPr>
                        <a:t>Propose regions. </a:t>
                      </a:r>
                    </a:p>
                    <a:p>
                      <a:pPr marL="342900" indent="-342900">
                        <a:buClr>
                          <a:srgbClr val="002060"/>
                        </a:buClr>
                        <a:buSzPct val="120000"/>
                        <a:buFont typeface="Wingdings" panose="05000000000000000000" pitchFamily="2" charset="2"/>
                        <a:buChar char="§"/>
                      </a:pPr>
                      <a:r>
                        <a:rPr lang="en-US" sz="2000" b="0" dirty="0">
                          <a:solidFill>
                            <a:schemeClr val="tx1"/>
                          </a:solidFill>
                        </a:rPr>
                        <a:t>Classify proposed regions one at a time. </a:t>
                      </a:r>
                    </a:p>
                    <a:p>
                      <a:pPr marL="342900" indent="-342900">
                        <a:buClr>
                          <a:srgbClr val="002060"/>
                        </a:buClr>
                        <a:buSzPct val="120000"/>
                        <a:buFont typeface="Wingdings" panose="05000000000000000000" pitchFamily="2" charset="2"/>
                        <a:buChar char="§"/>
                      </a:pPr>
                      <a:r>
                        <a:rPr lang="en-US" sz="2000" b="0" dirty="0">
                          <a:solidFill>
                            <a:schemeClr val="tx1"/>
                          </a:solidFill>
                        </a:rPr>
                        <a:t>Output label + bounding box.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960340"/>
                  </a:ext>
                </a:extLst>
              </a:tr>
              <a:tr h="370840">
                <a:tc>
                  <a:txBody>
                    <a:bodyPr/>
                    <a:lstStyle/>
                    <a:p>
                      <a:r>
                        <a:rPr lang="en-US" sz="2000" b="0" dirty="0">
                          <a:solidFill>
                            <a:schemeClr val="tx1"/>
                          </a:solidFill>
                        </a:rPr>
                        <a:t>Fast R-CNN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Clr>
                          <a:srgbClr val="002060"/>
                        </a:buClr>
                        <a:buSzPct val="120000"/>
                        <a:buFont typeface="Wingdings" panose="05000000000000000000" pitchFamily="2" charset="2"/>
                        <a:buChar char="§"/>
                      </a:pPr>
                      <a:r>
                        <a:rPr lang="en-US" sz="2000" b="0" dirty="0">
                          <a:solidFill>
                            <a:schemeClr val="tx1"/>
                          </a:solidFill>
                        </a:rPr>
                        <a:t>Propose regions. </a:t>
                      </a:r>
                    </a:p>
                    <a:p>
                      <a:pPr marL="342900" indent="-342900">
                        <a:buClr>
                          <a:srgbClr val="002060"/>
                        </a:buClr>
                        <a:buSzPct val="120000"/>
                        <a:buFont typeface="Wingdings" panose="05000000000000000000" pitchFamily="2" charset="2"/>
                        <a:buChar char="§"/>
                      </a:pPr>
                      <a:r>
                        <a:rPr lang="en-US" sz="2000" b="0" dirty="0">
                          <a:solidFill>
                            <a:schemeClr val="tx1"/>
                          </a:solidFill>
                        </a:rPr>
                        <a:t>Use convolution implementation of sliding windows to classify all the proposed regions.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6580310"/>
                  </a:ext>
                </a:extLst>
              </a:tr>
              <a:tr h="370840">
                <a:tc>
                  <a:txBody>
                    <a:bodyPr/>
                    <a:lstStyle/>
                    <a:p>
                      <a:r>
                        <a:rPr lang="en-US" sz="2000" b="0" dirty="0">
                          <a:solidFill>
                            <a:schemeClr val="tx1"/>
                          </a:solidFill>
                        </a:rPr>
                        <a:t>Faster R-CNN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Clr>
                          <a:srgbClr val="002060"/>
                        </a:buClr>
                        <a:buSzPct val="120000"/>
                        <a:buFont typeface="Wingdings" panose="05000000000000000000" pitchFamily="2" charset="2"/>
                        <a:buChar char="§"/>
                      </a:pPr>
                      <a:r>
                        <a:rPr lang="en-US" sz="2000" b="0" dirty="0">
                          <a:solidFill>
                            <a:schemeClr val="tx1"/>
                          </a:solidFill>
                        </a:rPr>
                        <a:t>Use convolutional networks to propose regions.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858890"/>
                  </a:ext>
                </a:extLst>
              </a:tr>
            </a:tbl>
          </a:graphicData>
        </a:graphic>
      </p:graphicFrame>
    </p:spTree>
    <p:extLst>
      <p:ext uri="{BB962C8B-B14F-4D97-AF65-F5344CB8AC3E}">
        <p14:creationId xmlns:p14="http://schemas.microsoft.com/office/powerpoint/2010/main" val="1367713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7374C-509A-8EE4-70C6-6581728D4F3A}"/>
              </a:ext>
            </a:extLst>
          </p:cNvPr>
          <p:cNvSpPr>
            <a:spLocks noGrp="1"/>
          </p:cNvSpPr>
          <p:nvPr>
            <p:ph type="title"/>
          </p:nvPr>
        </p:nvSpPr>
        <p:spPr/>
        <p:txBody>
          <a:bodyPr/>
          <a:lstStyle/>
          <a:p>
            <a:r>
              <a:rPr lang="en-US" dirty="0"/>
              <a:t>Fast R-CNN</a:t>
            </a:r>
          </a:p>
        </p:txBody>
      </p:sp>
      <p:sp>
        <p:nvSpPr>
          <p:cNvPr id="3" name="Content Placeholder 2">
            <a:extLst>
              <a:ext uri="{FF2B5EF4-FFF2-40B4-BE49-F238E27FC236}">
                <a16:creationId xmlns:a16="http://schemas.microsoft.com/office/drawing/2014/main" id="{184DBA5B-BC45-34CA-F6E4-2C69EDBECFF5}"/>
              </a:ext>
            </a:extLst>
          </p:cNvPr>
          <p:cNvSpPr>
            <a:spLocks noGrp="1"/>
          </p:cNvSpPr>
          <p:nvPr>
            <p:ph idx="1"/>
          </p:nvPr>
        </p:nvSpPr>
        <p:spPr>
          <a:xfrm>
            <a:off x="446088" y="843557"/>
            <a:ext cx="8251823" cy="3456385"/>
          </a:xfrm>
        </p:spPr>
        <p:txBody>
          <a:bodyPr/>
          <a:lstStyle/>
          <a:p>
            <a:r>
              <a:rPr lang="en-US" dirty="0"/>
              <a:t>A faster object detection algorithm was proposed to solve some of the drawbacks of R-CNN.</a:t>
            </a:r>
          </a:p>
          <a:p>
            <a:r>
              <a:rPr lang="en-US" dirty="0"/>
              <a:t>It was called Fast R-CNN. </a:t>
            </a:r>
          </a:p>
          <a:p>
            <a:r>
              <a:rPr lang="en-US" dirty="0"/>
              <a:t>The approach is similar to the R-CNN algorithm, but, instead of feeding the region proposals to the CNN, the input image was used in the CNN to generate a convolutional feature map. </a:t>
            </a:r>
          </a:p>
          <a:p>
            <a:r>
              <a:rPr lang="en-US" dirty="0"/>
              <a:t>From the convolutional feature map, we identify the region of proposals and warp them into squares and by using a </a:t>
            </a:r>
            <a:r>
              <a:rPr lang="en-US" dirty="0" err="1"/>
              <a:t>RoI</a:t>
            </a:r>
            <a:r>
              <a:rPr lang="en-US" dirty="0"/>
              <a:t> (Region of Interest) pooling layer we reshape them into a fixed size so that it can be fed into a fully connected layer. </a:t>
            </a:r>
          </a:p>
          <a:p>
            <a:r>
              <a:rPr lang="en-US" dirty="0"/>
              <a:t>From the </a:t>
            </a:r>
            <a:r>
              <a:rPr lang="en-US" dirty="0" err="1"/>
              <a:t>RoI</a:t>
            </a:r>
            <a:r>
              <a:rPr lang="en-US" dirty="0"/>
              <a:t> feature vector, we use a </a:t>
            </a:r>
            <a:r>
              <a:rPr lang="en-US" dirty="0" err="1"/>
              <a:t>softmax</a:t>
            </a:r>
            <a:r>
              <a:rPr lang="en-US" dirty="0"/>
              <a:t> layer to predict the class of the proposed region and also the offset values for the bounding box.</a:t>
            </a:r>
          </a:p>
        </p:txBody>
      </p:sp>
    </p:spTree>
    <p:extLst>
      <p:ext uri="{BB962C8B-B14F-4D97-AF65-F5344CB8AC3E}">
        <p14:creationId xmlns:p14="http://schemas.microsoft.com/office/powerpoint/2010/main" val="1762987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697A-45A0-E517-53E7-02CC3E966C17}"/>
              </a:ext>
            </a:extLst>
          </p:cNvPr>
          <p:cNvSpPr>
            <a:spLocks noGrp="1"/>
          </p:cNvSpPr>
          <p:nvPr>
            <p:ph type="title"/>
          </p:nvPr>
        </p:nvSpPr>
        <p:spPr/>
        <p:txBody>
          <a:bodyPr/>
          <a:lstStyle/>
          <a:p>
            <a:r>
              <a:rPr lang="en-US" sz="3200" dirty="0"/>
              <a:t>Region of Interest (</a:t>
            </a:r>
            <a:r>
              <a:rPr lang="en-US" sz="3200" dirty="0" err="1"/>
              <a:t>RoI</a:t>
            </a:r>
            <a:r>
              <a:rPr lang="en-US" sz="3200" dirty="0"/>
              <a:t>)</a:t>
            </a:r>
            <a:endParaRPr lang="en-US" dirty="0"/>
          </a:p>
        </p:txBody>
      </p:sp>
      <p:sp>
        <p:nvSpPr>
          <p:cNvPr id="3" name="Content Placeholder 2">
            <a:extLst>
              <a:ext uri="{FF2B5EF4-FFF2-40B4-BE49-F238E27FC236}">
                <a16:creationId xmlns:a16="http://schemas.microsoft.com/office/drawing/2014/main" id="{48FA6FD6-756F-15C2-D961-B5A02E396AF9}"/>
              </a:ext>
            </a:extLst>
          </p:cNvPr>
          <p:cNvSpPr>
            <a:spLocks noGrp="1"/>
          </p:cNvSpPr>
          <p:nvPr>
            <p:ph idx="1"/>
          </p:nvPr>
        </p:nvSpPr>
        <p:spPr>
          <a:xfrm>
            <a:off x="174689" y="1047750"/>
            <a:ext cx="3254311" cy="3450619"/>
          </a:xfrm>
        </p:spPr>
        <p:txBody>
          <a:bodyPr/>
          <a:lstStyle/>
          <a:p>
            <a:r>
              <a:rPr lang="en-US" sz="1800" dirty="0"/>
              <a:t>Region of Interest (</a:t>
            </a:r>
            <a:r>
              <a:rPr lang="en-US" sz="1800" dirty="0" err="1"/>
              <a:t>RoI</a:t>
            </a:r>
            <a:r>
              <a:rPr lang="en-US" sz="1800" dirty="0"/>
              <a:t>) pooling is used for utilizing single feature map for all the proposals generated by RPN (Region Proposal Networks) in a single pass. </a:t>
            </a:r>
          </a:p>
          <a:p>
            <a:r>
              <a:rPr lang="en-US" sz="1800" dirty="0" err="1"/>
              <a:t>RoI</a:t>
            </a:r>
            <a:r>
              <a:rPr lang="en-US" sz="1800" dirty="0"/>
              <a:t> pooling solves the problem of fixed image size requirement for object detection network. </a:t>
            </a:r>
          </a:p>
          <a:p>
            <a:r>
              <a:rPr lang="en-US" sz="1800" dirty="0"/>
              <a:t>The entire image feeds a CNN model to detect </a:t>
            </a:r>
            <a:r>
              <a:rPr lang="en-US" sz="1800" dirty="0" err="1"/>
              <a:t>RoI</a:t>
            </a:r>
            <a:r>
              <a:rPr lang="en-US" sz="1800" dirty="0"/>
              <a:t> on the feature maps.</a:t>
            </a:r>
          </a:p>
        </p:txBody>
      </p:sp>
      <p:pic>
        <p:nvPicPr>
          <p:cNvPr id="7" name="Picture 6" descr="A diagram of a computer system&#10;&#10;Description automatically generated">
            <a:extLst>
              <a:ext uri="{FF2B5EF4-FFF2-40B4-BE49-F238E27FC236}">
                <a16:creationId xmlns:a16="http://schemas.microsoft.com/office/drawing/2014/main" id="{21B4DCF7-8AF7-38E8-E8BB-27E94A039F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8903" y="846440"/>
            <a:ext cx="5732087" cy="3450619"/>
          </a:xfrm>
          <a:prstGeom prst="rect">
            <a:avLst/>
          </a:prstGeom>
        </p:spPr>
      </p:pic>
      <p:sp>
        <p:nvSpPr>
          <p:cNvPr id="9" name="TextBox 8">
            <a:extLst>
              <a:ext uri="{FF2B5EF4-FFF2-40B4-BE49-F238E27FC236}">
                <a16:creationId xmlns:a16="http://schemas.microsoft.com/office/drawing/2014/main" id="{52BE7796-139D-7DF0-ECB0-D796DCCF889A}"/>
              </a:ext>
            </a:extLst>
          </p:cNvPr>
          <p:cNvSpPr txBox="1"/>
          <p:nvPr/>
        </p:nvSpPr>
        <p:spPr>
          <a:xfrm>
            <a:off x="3425149" y="4095750"/>
            <a:ext cx="5579693" cy="830997"/>
          </a:xfrm>
          <a:prstGeom prst="rect">
            <a:avLst/>
          </a:prstGeom>
          <a:noFill/>
        </p:spPr>
        <p:txBody>
          <a:bodyPr wrap="square">
            <a:spAutoFit/>
          </a:bodyPr>
          <a:lstStyle/>
          <a:p>
            <a:r>
              <a:rPr lang="en-US" sz="1200" dirty="0"/>
              <a:t>The entire image feeds a CNN model to detect </a:t>
            </a:r>
            <a:r>
              <a:rPr lang="en-US" sz="1200" dirty="0" err="1"/>
              <a:t>RoI</a:t>
            </a:r>
            <a:r>
              <a:rPr lang="en-US" sz="1200" dirty="0"/>
              <a:t> on the feature maps. Each region is separated using a </a:t>
            </a:r>
            <a:r>
              <a:rPr lang="en-US" sz="1200" dirty="0" err="1"/>
              <a:t>RoI</a:t>
            </a:r>
            <a:r>
              <a:rPr lang="en-US" sz="1200" dirty="0"/>
              <a:t> pooling layer and it feeds fully-connected layers. This vector is used by a </a:t>
            </a:r>
            <a:r>
              <a:rPr lang="en-US" sz="1200" dirty="0" err="1"/>
              <a:t>softmax</a:t>
            </a:r>
            <a:r>
              <a:rPr lang="en-US" sz="1200" dirty="0"/>
              <a:t> classifier to detect the object and by a linear regressor to modify the coordinates of the bounding box.</a:t>
            </a:r>
          </a:p>
        </p:txBody>
      </p:sp>
    </p:spTree>
    <p:extLst>
      <p:ext uri="{BB962C8B-B14F-4D97-AF65-F5344CB8AC3E}">
        <p14:creationId xmlns:p14="http://schemas.microsoft.com/office/powerpoint/2010/main" val="457965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F2B71-8DC0-50FB-387A-1CD6F818E75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58D9AD3-5594-BA2B-B8FF-534A9AE7F100}"/>
              </a:ext>
            </a:extLst>
          </p:cNvPr>
          <p:cNvSpPr txBox="1"/>
          <p:nvPr/>
        </p:nvSpPr>
        <p:spPr>
          <a:xfrm rot="20891098">
            <a:off x="1977952" y="2119965"/>
            <a:ext cx="5455026" cy="646331"/>
          </a:xfrm>
          <a:prstGeom prst="rect">
            <a:avLst/>
          </a:prstGeom>
          <a:noFill/>
        </p:spPr>
        <p:txBody>
          <a:bodyPr wrap="square" rtlCol="0">
            <a:spAutoFit/>
          </a:bodyPr>
          <a:lstStyle/>
          <a:p>
            <a:r>
              <a:rPr lang="en-US" sz="3600" dirty="0">
                <a:solidFill>
                  <a:srgbClr val="333399"/>
                </a:solidFill>
              </a:rPr>
              <a:t>Semantic Segmentation</a:t>
            </a:r>
          </a:p>
        </p:txBody>
      </p:sp>
    </p:spTree>
    <p:extLst>
      <p:ext uri="{BB962C8B-B14F-4D97-AF65-F5344CB8AC3E}">
        <p14:creationId xmlns:p14="http://schemas.microsoft.com/office/powerpoint/2010/main" val="1835163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78261-0008-27D2-007F-994EFF6E42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61B7C-A013-937F-4118-F3AC8F0CA24E}"/>
              </a:ext>
            </a:extLst>
          </p:cNvPr>
          <p:cNvSpPr>
            <a:spLocks noGrp="1"/>
          </p:cNvSpPr>
          <p:nvPr>
            <p:ph type="title"/>
          </p:nvPr>
        </p:nvSpPr>
        <p:spPr/>
        <p:txBody>
          <a:bodyPr/>
          <a:lstStyle/>
          <a:p>
            <a:r>
              <a:rPr lang="en-US" dirty="0"/>
              <a:t>Semantic Segmentation</a:t>
            </a:r>
          </a:p>
        </p:txBody>
      </p:sp>
      <p:sp>
        <p:nvSpPr>
          <p:cNvPr id="3" name="Content Placeholder 2">
            <a:extLst>
              <a:ext uri="{FF2B5EF4-FFF2-40B4-BE49-F238E27FC236}">
                <a16:creationId xmlns:a16="http://schemas.microsoft.com/office/drawing/2014/main" id="{F8F657A8-1837-9138-32E2-F39877641870}"/>
              </a:ext>
            </a:extLst>
          </p:cNvPr>
          <p:cNvSpPr>
            <a:spLocks noGrp="1"/>
          </p:cNvSpPr>
          <p:nvPr>
            <p:ph sz="half" idx="2"/>
          </p:nvPr>
        </p:nvSpPr>
        <p:spPr/>
        <p:txBody>
          <a:bodyPr/>
          <a:lstStyle/>
          <a:p>
            <a:r>
              <a:rPr lang="en-US" b="1" i="1" dirty="0"/>
              <a:t>Semantic segmentation </a:t>
            </a:r>
            <a:r>
              <a:rPr lang="en-US" dirty="0"/>
              <a:t>is a deep learning algorithm that associates a label or category with every pixel in an image. </a:t>
            </a:r>
          </a:p>
          <a:p>
            <a:r>
              <a:rPr lang="en-US" dirty="0"/>
              <a:t>It is used to recognize a collection of pixels that form distinct categories. </a:t>
            </a:r>
          </a:p>
          <a:p>
            <a:r>
              <a:rPr lang="en-US" dirty="0"/>
              <a:t>For example, an autonomous vehicle needs to identify vehicles, pedestrians, traffic signs, pavement, and other road features.</a:t>
            </a:r>
          </a:p>
        </p:txBody>
      </p:sp>
      <p:sp>
        <p:nvSpPr>
          <p:cNvPr id="4" name="Content Placeholder 3">
            <a:extLst>
              <a:ext uri="{FF2B5EF4-FFF2-40B4-BE49-F238E27FC236}">
                <a16:creationId xmlns:a16="http://schemas.microsoft.com/office/drawing/2014/main" id="{642BA7B9-4855-7D8A-3655-C520A977CCA8}"/>
              </a:ext>
            </a:extLst>
          </p:cNvPr>
          <p:cNvSpPr>
            <a:spLocks noGrp="1"/>
          </p:cNvSpPr>
          <p:nvPr>
            <p:ph sz="half" idx="10"/>
          </p:nvPr>
        </p:nvSpPr>
        <p:spPr>
          <a:xfrm>
            <a:off x="4724403" y="1001788"/>
            <a:ext cx="3984127" cy="3632665"/>
          </a:xfrm>
        </p:spPr>
        <p:txBody>
          <a:bodyPr/>
          <a:lstStyle/>
          <a:p>
            <a:r>
              <a:rPr lang="en-US" b="1" i="1" dirty="0"/>
              <a:t>Semantic Segmentation </a:t>
            </a:r>
            <a:r>
              <a:rPr lang="en-US" dirty="0"/>
              <a:t>is a computer vision task in which the goal is to categorize each pixel in an image into a class or object. </a:t>
            </a:r>
          </a:p>
          <a:p>
            <a:r>
              <a:rPr lang="en-US" dirty="0"/>
              <a:t>The goal is to produce a dense pixel-wise segmentation map of an image, where each pixel is assigned to a specific class or object.</a:t>
            </a:r>
          </a:p>
        </p:txBody>
      </p:sp>
      <p:cxnSp>
        <p:nvCxnSpPr>
          <p:cNvPr id="5" name="Straight Connector 4">
            <a:extLst>
              <a:ext uri="{FF2B5EF4-FFF2-40B4-BE49-F238E27FC236}">
                <a16:creationId xmlns:a16="http://schemas.microsoft.com/office/drawing/2014/main" id="{364C174B-3218-B954-EB3E-8C826EE69415}"/>
              </a:ext>
            </a:extLst>
          </p:cNvPr>
          <p:cNvCxnSpPr/>
          <p:nvPr/>
        </p:nvCxnSpPr>
        <p:spPr bwMode="auto">
          <a:xfrm>
            <a:off x="4572000" y="870415"/>
            <a:ext cx="0" cy="3834936"/>
          </a:xfrm>
          <a:prstGeom prst="line">
            <a:avLst/>
          </a:prstGeom>
          <a:solidFill>
            <a:schemeClr val="accent1"/>
          </a:solidFill>
          <a:ln w="38100" cap="flat" cmpd="dbl" algn="ctr">
            <a:solidFill>
              <a:srgbClr val="002060"/>
            </a:solidFill>
            <a:prstDash val="solid"/>
            <a:miter lim="800000"/>
            <a:headEnd type="none" w="med"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864208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47A20-AFEA-9EC8-DCFB-793E3D93B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9E0025-D9A0-59D9-0F1C-918B46EE475E}"/>
              </a:ext>
            </a:extLst>
          </p:cNvPr>
          <p:cNvSpPr>
            <a:spLocks noGrp="1"/>
          </p:cNvSpPr>
          <p:nvPr>
            <p:ph type="title"/>
          </p:nvPr>
        </p:nvSpPr>
        <p:spPr/>
        <p:txBody>
          <a:bodyPr/>
          <a:lstStyle/>
          <a:p>
            <a:r>
              <a:rPr lang="en-US" dirty="0"/>
              <a:t>Semantic Segmentation Examples</a:t>
            </a:r>
          </a:p>
        </p:txBody>
      </p:sp>
      <p:pic>
        <p:nvPicPr>
          <p:cNvPr id="11" name="Picture 10" descr="A collage of animals&#10;&#10;Description automatically generated">
            <a:extLst>
              <a:ext uri="{FF2B5EF4-FFF2-40B4-BE49-F238E27FC236}">
                <a16:creationId xmlns:a16="http://schemas.microsoft.com/office/drawing/2014/main" id="{D0C585A4-4FEA-B614-A2AC-CAF4D21EA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834235"/>
            <a:ext cx="5083173" cy="4023515"/>
          </a:xfrm>
          <a:prstGeom prst="rect">
            <a:avLst/>
          </a:prstGeom>
        </p:spPr>
      </p:pic>
    </p:spTree>
    <p:extLst>
      <p:ext uri="{BB962C8B-B14F-4D97-AF65-F5344CB8AC3E}">
        <p14:creationId xmlns:p14="http://schemas.microsoft.com/office/powerpoint/2010/main" val="20925619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56549-54C8-944E-C5BA-9761910699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0301E8-7153-01C4-4C77-7E2C6B335536}"/>
              </a:ext>
            </a:extLst>
          </p:cNvPr>
          <p:cNvSpPr>
            <a:spLocks noGrp="1"/>
          </p:cNvSpPr>
          <p:nvPr>
            <p:ph type="title"/>
          </p:nvPr>
        </p:nvSpPr>
        <p:spPr/>
        <p:txBody>
          <a:bodyPr/>
          <a:lstStyle/>
          <a:p>
            <a:r>
              <a:rPr lang="en-US" dirty="0"/>
              <a:t>Semantic Segmentation Examples</a:t>
            </a:r>
          </a:p>
        </p:txBody>
      </p:sp>
      <p:pic>
        <p:nvPicPr>
          <p:cNvPr id="9" name="Picture 8" descr="A collage of cars on a street&#10;&#10;Description automatically generated">
            <a:extLst>
              <a:ext uri="{FF2B5EF4-FFF2-40B4-BE49-F238E27FC236}">
                <a16:creationId xmlns:a16="http://schemas.microsoft.com/office/drawing/2014/main" id="{67EDE966-D638-0ADA-C585-80F690173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072324"/>
            <a:ext cx="4597496" cy="3580638"/>
          </a:xfrm>
          <a:prstGeom prst="rect">
            <a:avLst/>
          </a:prstGeom>
        </p:spPr>
      </p:pic>
    </p:spTree>
    <p:extLst>
      <p:ext uri="{BB962C8B-B14F-4D97-AF65-F5344CB8AC3E}">
        <p14:creationId xmlns:p14="http://schemas.microsoft.com/office/powerpoint/2010/main" val="1103705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0A865-AEFE-2887-3A5C-D89EE64F25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63DBB-997E-EC6D-AC99-39F5F253C6A3}"/>
              </a:ext>
            </a:extLst>
          </p:cNvPr>
          <p:cNvSpPr>
            <a:spLocks noGrp="1"/>
          </p:cNvSpPr>
          <p:nvPr>
            <p:ph type="title"/>
          </p:nvPr>
        </p:nvSpPr>
        <p:spPr>
          <a:xfrm>
            <a:off x="1393827" y="285750"/>
            <a:ext cx="7597773" cy="490538"/>
          </a:xfrm>
        </p:spPr>
        <p:txBody>
          <a:bodyPr/>
          <a:lstStyle/>
          <a:p>
            <a:r>
              <a:rPr lang="en-US" dirty="0"/>
              <a:t>Object Detection vs Semantic Segmentation</a:t>
            </a:r>
          </a:p>
        </p:txBody>
      </p:sp>
      <p:pic>
        <p:nvPicPr>
          <p:cNvPr id="4" name="Picture 3" descr="A collage of cars on a street&#10;&#10;Description automatically generated">
            <a:extLst>
              <a:ext uri="{FF2B5EF4-FFF2-40B4-BE49-F238E27FC236}">
                <a16:creationId xmlns:a16="http://schemas.microsoft.com/office/drawing/2014/main" id="{12282FE7-35CA-E7DC-0718-E1187A7A5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072324"/>
            <a:ext cx="4597496" cy="3580638"/>
          </a:xfrm>
          <a:prstGeom prst="rect">
            <a:avLst/>
          </a:prstGeom>
        </p:spPr>
      </p:pic>
      <p:sp>
        <p:nvSpPr>
          <p:cNvPr id="5" name="Rectangle 4">
            <a:extLst>
              <a:ext uri="{FF2B5EF4-FFF2-40B4-BE49-F238E27FC236}">
                <a16:creationId xmlns:a16="http://schemas.microsoft.com/office/drawing/2014/main" id="{6F0A98D2-6F8D-B3F6-2BF8-2E2898C1C0A4}"/>
              </a:ext>
            </a:extLst>
          </p:cNvPr>
          <p:cNvSpPr/>
          <p:nvPr/>
        </p:nvSpPr>
        <p:spPr bwMode="auto">
          <a:xfrm>
            <a:off x="3200401" y="1581151"/>
            <a:ext cx="685800" cy="609600"/>
          </a:xfrm>
          <a:prstGeom prst="rect">
            <a:avLst/>
          </a:prstGeom>
          <a:noFill/>
          <a:ln w="38100" cap="flat" cmpd="sng" algn="ctr">
            <a:solidFill>
              <a:srgbClr val="FFFF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6" name="Rectangle 5">
            <a:extLst>
              <a:ext uri="{FF2B5EF4-FFF2-40B4-BE49-F238E27FC236}">
                <a16:creationId xmlns:a16="http://schemas.microsoft.com/office/drawing/2014/main" id="{C39DFD73-3FB4-780C-B92A-DBA863F68D30}"/>
              </a:ext>
            </a:extLst>
          </p:cNvPr>
          <p:cNvSpPr/>
          <p:nvPr/>
        </p:nvSpPr>
        <p:spPr bwMode="auto">
          <a:xfrm>
            <a:off x="4788878" y="1733550"/>
            <a:ext cx="621322" cy="457201"/>
          </a:xfrm>
          <a:prstGeom prst="rect">
            <a:avLst/>
          </a:prstGeom>
          <a:noFill/>
          <a:ln w="38100" cap="flat" cmpd="sng" algn="ctr">
            <a:solidFill>
              <a:srgbClr val="FFFF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7" name="Rectangle 6">
            <a:extLst>
              <a:ext uri="{FF2B5EF4-FFF2-40B4-BE49-F238E27FC236}">
                <a16:creationId xmlns:a16="http://schemas.microsoft.com/office/drawing/2014/main" id="{F9670C30-6DEB-E06B-C7C2-69D30CAE3932}"/>
              </a:ext>
            </a:extLst>
          </p:cNvPr>
          <p:cNvSpPr/>
          <p:nvPr/>
        </p:nvSpPr>
        <p:spPr bwMode="auto">
          <a:xfrm>
            <a:off x="1981200" y="1073788"/>
            <a:ext cx="2133600" cy="964561"/>
          </a:xfrm>
          <a:prstGeom prst="rect">
            <a:avLst/>
          </a:prstGeom>
          <a:noFill/>
          <a:ln w="38100" cap="flat" cmpd="sng" algn="ctr">
            <a:solidFill>
              <a:srgbClr val="85DFFF"/>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8" name="Rectangle 7">
            <a:extLst>
              <a:ext uri="{FF2B5EF4-FFF2-40B4-BE49-F238E27FC236}">
                <a16:creationId xmlns:a16="http://schemas.microsoft.com/office/drawing/2014/main" id="{207EE375-EBC5-1E3D-DE98-245D2271B21F}"/>
              </a:ext>
            </a:extLst>
          </p:cNvPr>
          <p:cNvSpPr/>
          <p:nvPr/>
        </p:nvSpPr>
        <p:spPr bwMode="auto">
          <a:xfrm>
            <a:off x="4584844" y="1073788"/>
            <a:ext cx="1993852" cy="964561"/>
          </a:xfrm>
          <a:prstGeom prst="rect">
            <a:avLst/>
          </a:prstGeom>
          <a:noFill/>
          <a:ln w="38100" cap="flat" cmpd="sng" algn="ctr">
            <a:solidFill>
              <a:srgbClr val="85DFFF"/>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9" name="Rectangle 8">
            <a:extLst>
              <a:ext uri="{FF2B5EF4-FFF2-40B4-BE49-F238E27FC236}">
                <a16:creationId xmlns:a16="http://schemas.microsoft.com/office/drawing/2014/main" id="{5A89EA8E-38E4-42C0-3F41-DA9F02D2E217}"/>
              </a:ext>
            </a:extLst>
          </p:cNvPr>
          <p:cNvSpPr/>
          <p:nvPr/>
        </p:nvSpPr>
        <p:spPr bwMode="auto">
          <a:xfrm>
            <a:off x="4983026" y="1352549"/>
            <a:ext cx="503374" cy="457201"/>
          </a:xfrm>
          <a:prstGeom prst="rect">
            <a:avLst/>
          </a:prstGeom>
          <a:noFill/>
          <a:ln w="38100" cap="flat" cmpd="sng" algn="ctr">
            <a:solidFill>
              <a:srgbClr val="FFC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0" name="Rectangle 9">
            <a:extLst>
              <a:ext uri="{FF2B5EF4-FFF2-40B4-BE49-F238E27FC236}">
                <a16:creationId xmlns:a16="http://schemas.microsoft.com/office/drawing/2014/main" id="{C233E0D1-36E6-AF22-96DF-501776A97DB6}"/>
              </a:ext>
            </a:extLst>
          </p:cNvPr>
          <p:cNvSpPr/>
          <p:nvPr/>
        </p:nvSpPr>
        <p:spPr bwMode="auto">
          <a:xfrm>
            <a:off x="3124200" y="1962150"/>
            <a:ext cx="2438399" cy="457201"/>
          </a:xfrm>
          <a:prstGeom prst="rect">
            <a:avLst/>
          </a:prstGeom>
          <a:noFill/>
          <a:ln w="38100" cap="flat" cmpd="sng" algn="ctr">
            <a:solidFill>
              <a:srgbClr val="FFC1C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2126264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6F6D7-3790-9174-7688-4858067A6C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165F8B-FC7B-A41F-EF9A-7604365DC75D}"/>
              </a:ext>
            </a:extLst>
          </p:cNvPr>
          <p:cNvSpPr>
            <a:spLocks noGrp="1"/>
          </p:cNvSpPr>
          <p:nvPr>
            <p:ph type="title"/>
          </p:nvPr>
        </p:nvSpPr>
        <p:spPr/>
        <p:txBody>
          <a:bodyPr/>
          <a:lstStyle/>
          <a:p>
            <a:r>
              <a:rPr lang="en-US" dirty="0"/>
              <a:t>Overlapping Objects</a:t>
            </a:r>
          </a:p>
        </p:txBody>
      </p:sp>
      <p:sp>
        <p:nvSpPr>
          <p:cNvPr id="3" name="Content Placeholder 2">
            <a:extLst>
              <a:ext uri="{FF2B5EF4-FFF2-40B4-BE49-F238E27FC236}">
                <a16:creationId xmlns:a16="http://schemas.microsoft.com/office/drawing/2014/main" id="{71180ED8-BB15-1F04-F14E-773CEDB15BB8}"/>
              </a:ext>
            </a:extLst>
          </p:cNvPr>
          <p:cNvSpPr>
            <a:spLocks noGrp="1"/>
          </p:cNvSpPr>
          <p:nvPr>
            <p:ph idx="1"/>
          </p:nvPr>
        </p:nvSpPr>
        <p:spPr>
          <a:xfrm>
            <a:off x="434975" y="1098321"/>
            <a:ext cx="8251823" cy="406629"/>
          </a:xfrm>
        </p:spPr>
        <p:txBody>
          <a:bodyPr/>
          <a:lstStyle/>
          <a:p>
            <a:r>
              <a:rPr lang="en-US" dirty="0"/>
              <a:t>Overlapping objects may cause confusing effects in their detection and putting bounding boxes around them. </a:t>
            </a:r>
          </a:p>
        </p:txBody>
      </p:sp>
      <p:pic>
        <p:nvPicPr>
          <p:cNvPr id="5" name="Picture 4" descr="A watermelon and a lemon and a pepper&#10;&#10;Description automatically generated">
            <a:extLst>
              <a:ext uri="{FF2B5EF4-FFF2-40B4-BE49-F238E27FC236}">
                <a16:creationId xmlns:a16="http://schemas.microsoft.com/office/drawing/2014/main" id="{30B55A43-1F7B-3C48-CF53-8FA742B79D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1" y="2114550"/>
            <a:ext cx="2362200" cy="1889299"/>
          </a:xfrm>
          <a:prstGeom prst="rect">
            <a:avLst/>
          </a:prstGeom>
        </p:spPr>
      </p:pic>
      <p:pic>
        <p:nvPicPr>
          <p:cNvPr id="7" name="Picture 6" descr="A group of pears on a white surface&#10;&#10;Description automatically generated">
            <a:extLst>
              <a:ext uri="{FF2B5EF4-FFF2-40B4-BE49-F238E27FC236}">
                <a16:creationId xmlns:a16="http://schemas.microsoft.com/office/drawing/2014/main" id="{DE61D9C5-194E-869B-58A2-B09F06018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350" y="2112728"/>
            <a:ext cx="1889299" cy="1889299"/>
          </a:xfrm>
          <a:prstGeom prst="rect">
            <a:avLst/>
          </a:prstGeom>
        </p:spPr>
      </p:pic>
      <p:pic>
        <p:nvPicPr>
          <p:cNvPr id="9" name="Picture 8" descr="A watercolor of a vase and cups&#10;&#10;Description automatically generated">
            <a:extLst>
              <a:ext uri="{FF2B5EF4-FFF2-40B4-BE49-F238E27FC236}">
                <a16:creationId xmlns:a16="http://schemas.microsoft.com/office/drawing/2014/main" id="{A5A2FBB9-3304-5251-8B8A-295160E00F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2112728"/>
            <a:ext cx="2566281" cy="1914840"/>
          </a:xfrm>
          <a:prstGeom prst="rect">
            <a:avLst/>
          </a:prstGeom>
        </p:spPr>
      </p:pic>
    </p:spTree>
    <p:extLst>
      <p:ext uri="{BB962C8B-B14F-4D97-AF65-F5344CB8AC3E}">
        <p14:creationId xmlns:p14="http://schemas.microsoft.com/office/powerpoint/2010/main" val="12137454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B618B-8118-9921-8DCF-0BE8352C32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4D43E0-C1A6-8534-B9EA-C19F2E9D5FBD}"/>
              </a:ext>
            </a:extLst>
          </p:cNvPr>
          <p:cNvSpPr>
            <a:spLocks noGrp="1"/>
          </p:cNvSpPr>
          <p:nvPr>
            <p:ph type="title"/>
          </p:nvPr>
        </p:nvSpPr>
        <p:spPr/>
        <p:txBody>
          <a:bodyPr/>
          <a:lstStyle/>
          <a:p>
            <a:r>
              <a:rPr lang="en-US" dirty="0"/>
              <a:t>Per-Pixel Class Labels</a:t>
            </a:r>
          </a:p>
        </p:txBody>
      </p:sp>
      <p:sp>
        <p:nvSpPr>
          <p:cNvPr id="3" name="Content Placeholder 2">
            <a:extLst>
              <a:ext uri="{FF2B5EF4-FFF2-40B4-BE49-F238E27FC236}">
                <a16:creationId xmlns:a16="http://schemas.microsoft.com/office/drawing/2014/main" id="{B1B442A9-49A9-EA37-C24D-83720C500F4D}"/>
              </a:ext>
            </a:extLst>
          </p:cNvPr>
          <p:cNvSpPr>
            <a:spLocks noGrp="1"/>
          </p:cNvSpPr>
          <p:nvPr>
            <p:ph idx="1"/>
          </p:nvPr>
        </p:nvSpPr>
        <p:spPr>
          <a:xfrm>
            <a:off x="434975" y="1098321"/>
            <a:ext cx="8251823" cy="1321029"/>
          </a:xfrm>
        </p:spPr>
        <p:txBody>
          <a:bodyPr/>
          <a:lstStyle/>
          <a:p>
            <a:r>
              <a:rPr lang="en-US" dirty="0"/>
              <a:t>This method refers to assigning a class label to every individual pixel in an image. </a:t>
            </a:r>
          </a:p>
          <a:p>
            <a:r>
              <a:rPr lang="en-US" dirty="0"/>
              <a:t>In this case, every pixel is treated independently, and the model predicts what class that pixel belongs to, based on the input features at that pixel's location.</a:t>
            </a:r>
          </a:p>
        </p:txBody>
      </p:sp>
      <p:pic>
        <p:nvPicPr>
          <p:cNvPr id="4" name="Picture 3" descr="A red car parked on the side of a road&#10;&#10;Description automatically generated">
            <a:extLst>
              <a:ext uri="{FF2B5EF4-FFF2-40B4-BE49-F238E27FC236}">
                <a16:creationId xmlns:a16="http://schemas.microsoft.com/office/drawing/2014/main" id="{B740C147-557C-B2B7-861A-4F7A2A29FD2E}"/>
              </a:ext>
            </a:extLst>
          </p:cNvPr>
          <p:cNvPicPr>
            <a:picLocks noChangeAspect="1"/>
          </p:cNvPicPr>
          <p:nvPr/>
        </p:nvPicPr>
        <p:blipFill rotWithShape="1">
          <a:blip r:embed="rId2"/>
          <a:srcRect l="6410" t="24568" r="58974" b="13005"/>
          <a:stretch/>
        </p:blipFill>
        <p:spPr>
          <a:xfrm>
            <a:off x="4343400" y="2571750"/>
            <a:ext cx="2057400" cy="2057401"/>
          </a:xfrm>
          <a:prstGeom prst="rect">
            <a:avLst/>
          </a:prstGeom>
        </p:spPr>
      </p:pic>
    </p:spTree>
    <p:extLst>
      <p:ext uri="{BB962C8B-B14F-4D97-AF65-F5344CB8AC3E}">
        <p14:creationId xmlns:p14="http://schemas.microsoft.com/office/powerpoint/2010/main" val="14450710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AC5D4-B40D-BE3B-4573-252E2160C4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A43F40-A2CD-1E68-2842-E0C86C98648A}"/>
              </a:ext>
            </a:extLst>
          </p:cNvPr>
          <p:cNvSpPr>
            <a:spLocks noGrp="1"/>
          </p:cNvSpPr>
          <p:nvPr>
            <p:ph type="title"/>
          </p:nvPr>
        </p:nvSpPr>
        <p:spPr>
          <a:xfrm>
            <a:off x="2468501" y="209550"/>
            <a:ext cx="5632476" cy="490538"/>
          </a:xfrm>
        </p:spPr>
        <p:txBody>
          <a:bodyPr/>
          <a:lstStyle/>
          <a:p>
            <a:r>
              <a:rPr lang="en-US" dirty="0"/>
              <a:t>Per-Pixel Class Labels</a:t>
            </a:r>
          </a:p>
        </p:txBody>
      </p:sp>
      <p:pic>
        <p:nvPicPr>
          <p:cNvPr id="4" name="Picture 3" descr="A red car parked on the side of a road&#10;&#10;Description automatically generated">
            <a:extLst>
              <a:ext uri="{FF2B5EF4-FFF2-40B4-BE49-F238E27FC236}">
                <a16:creationId xmlns:a16="http://schemas.microsoft.com/office/drawing/2014/main" id="{E4B37C64-1E96-E759-110C-8AF655665354}"/>
              </a:ext>
            </a:extLst>
          </p:cNvPr>
          <p:cNvPicPr>
            <a:picLocks noChangeAspect="1"/>
          </p:cNvPicPr>
          <p:nvPr/>
        </p:nvPicPr>
        <p:blipFill rotWithShape="1">
          <a:blip r:embed="rId2"/>
          <a:srcRect l="6410" t="24566" r="58974" b="13006"/>
          <a:stretch/>
        </p:blipFill>
        <p:spPr>
          <a:xfrm>
            <a:off x="2468501" y="2741084"/>
            <a:ext cx="2057400" cy="2057400"/>
          </a:xfrm>
          <a:prstGeom prst="rect">
            <a:avLst/>
          </a:prstGeom>
        </p:spPr>
      </p:pic>
      <p:pic>
        <p:nvPicPr>
          <p:cNvPr id="6" name="Picture 5">
            <a:extLst>
              <a:ext uri="{FF2B5EF4-FFF2-40B4-BE49-F238E27FC236}">
                <a16:creationId xmlns:a16="http://schemas.microsoft.com/office/drawing/2014/main" id="{AB7BDD08-92ED-EA03-A564-22DF89F7C892}"/>
              </a:ext>
            </a:extLst>
          </p:cNvPr>
          <p:cNvPicPr>
            <a:picLocks noChangeAspect="1"/>
          </p:cNvPicPr>
          <p:nvPr/>
        </p:nvPicPr>
        <p:blipFill rotWithShape="1">
          <a:blip r:embed="rId3"/>
          <a:srcRect l="6410" t="25029" r="58974" b="13677"/>
          <a:stretch/>
        </p:blipFill>
        <p:spPr>
          <a:xfrm>
            <a:off x="4739450" y="2741084"/>
            <a:ext cx="2057400" cy="2057400"/>
          </a:xfrm>
          <a:prstGeom prst="rect">
            <a:avLst/>
          </a:prstGeom>
        </p:spPr>
      </p:pic>
      <p:pic>
        <p:nvPicPr>
          <p:cNvPr id="7" name="Picture 6">
            <a:extLst>
              <a:ext uri="{FF2B5EF4-FFF2-40B4-BE49-F238E27FC236}">
                <a16:creationId xmlns:a16="http://schemas.microsoft.com/office/drawing/2014/main" id="{B6816264-1917-D079-B31B-166D630554FA}"/>
              </a:ext>
            </a:extLst>
          </p:cNvPr>
          <p:cNvPicPr>
            <a:picLocks noChangeAspect="1"/>
          </p:cNvPicPr>
          <p:nvPr/>
        </p:nvPicPr>
        <p:blipFill rotWithShape="1">
          <a:blip r:embed="rId3"/>
          <a:srcRect l="58974" t="24530" r="6410" b="11905"/>
          <a:stretch/>
        </p:blipFill>
        <p:spPr>
          <a:xfrm>
            <a:off x="7010400" y="2702984"/>
            <a:ext cx="2057400" cy="2133600"/>
          </a:xfrm>
          <a:prstGeom prst="rect">
            <a:avLst/>
          </a:prstGeom>
        </p:spPr>
      </p:pic>
      <p:pic>
        <p:nvPicPr>
          <p:cNvPr id="8" name="Picture 7" descr="A red car parked on the side of a road&#10;&#10;Description automatically generated">
            <a:extLst>
              <a:ext uri="{FF2B5EF4-FFF2-40B4-BE49-F238E27FC236}">
                <a16:creationId xmlns:a16="http://schemas.microsoft.com/office/drawing/2014/main" id="{71350948-BC8D-BB81-69A3-A8A0B8B94DB6}"/>
              </a:ext>
            </a:extLst>
          </p:cNvPr>
          <p:cNvPicPr>
            <a:picLocks noChangeAspect="1"/>
          </p:cNvPicPr>
          <p:nvPr/>
        </p:nvPicPr>
        <p:blipFill rotWithShape="1">
          <a:blip r:embed="rId4"/>
          <a:srcRect l="6410" t="24924" r="58025" b="13526"/>
          <a:stretch/>
        </p:blipFill>
        <p:spPr>
          <a:xfrm>
            <a:off x="141108" y="590285"/>
            <a:ext cx="2113844" cy="2057400"/>
          </a:xfrm>
          <a:prstGeom prst="rect">
            <a:avLst/>
          </a:prstGeom>
        </p:spPr>
      </p:pic>
      <p:pic>
        <p:nvPicPr>
          <p:cNvPr id="9" name="Picture 8" descr="A red car parked in front of a building&#10;&#10;Description automatically generated">
            <a:extLst>
              <a:ext uri="{FF2B5EF4-FFF2-40B4-BE49-F238E27FC236}">
                <a16:creationId xmlns:a16="http://schemas.microsoft.com/office/drawing/2014/main" id="{81F49429-5A61-7C7D-8E27-1EFD9743DBA9}"/>
              </a:ext>
            </a:extLst>
          </p:cNvPr>
          <p:cNvPicPr>
            <a:picLocks noChangeAspect="1"/>
          </p:cNvPicPr>
          <p:nvPr/>
        </p:nvPicPr>
        <p:blipFill rotWithShape="1">
          <a:blip r:embed="rId5"/>
          <a:srcRect l="6410" t="24901" r="58025" b="13491"/>
          <a:stretch/>
        </p:blipFill>
        <p:spPr>
          <a:xfrm>
            <a:off x="141108" y="2741084"/>
            <a:ext cx="2113844" cy="2057400"/>
          </a:xfrm>
          <a:prstGeom prst="rect">
            <a:avLst/>
          </a:prstGeom>
        </p:spPr>
      </p:pic>
      <p:sp>
        <p:nvSpPr>
          <p:cNvPr id="10" name="Arrow: Right 9">
            <a:extLst>
              <a:ext uri="{FF2B5EF4-FFF2-40B4-BE49-F238E27FC236}">
                <a16:creationId xmlns:a16="http://schemas.microsoft.com/office/drawing/2014/main" id="{D1F4233D-FC70-3199-375D-4265AA5BB9C4}"/>
              </a:ext>
            </a:extLst>
          </p:cNvPr>
          <p:cNvSpPr/>
          <p:nvPr/>
        </p:nvSpPr>
        <p:spPr bwMode="auto">
          <a:xfrm>
            <a:off x="2054571" y="3553178"/>
            <a:ext cx="609600" cy="381000"/>
          </a:xfrm>
          <a:prstGeom prst="right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1" name="Arrow: Right 10">
            <a:extLst>
              <a:ext uri="{FF2B5EF4-FFF2-40B4-BE49-F238E27FC236}">
                <a16:creationId xmlns:a16="http://schemas.microsoft.com/office/drawing/2014/main" id="{F91AB9D9-5054-0F51-9279-BBC06A8F1A66}"/>
              </a:ext>
            </a:extLst>
          </p:cNvPr>
          <p:cNvSpPr/>
          <p:nvPr/>
        </p:nvSpPr>
        <p:spPr bwMode="auto">
          <a:xfrm>
            <a:off x="6598825" y="3579284"/>
            <a:ext cx="609600" cy="381000"/>
          </a:xfrm>
          <a:prstGeom prst="right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2" name="Arrow: Right 11">
            <a:extLst>
              <a:ext uri="{FF2B5EF4-FFF2-40B4-BE49-F238E27FC236}">
                <a16:creationId xmlns:a16="http://schemas.microsoft.com/office/drawing/2014/main" id="{A0DA24F4-BFD9-2832-6C61-EEDB2029B5EC}"/>
              </a:ext>
            </a:extLst>
          </p:cNvPr>
          <p:cNvSpPr/>
          <p:nvPr/>
        </p:nvSpPr>
        <p:spPr bwMode="auto">
          <a:xfrm>
            <a:off x="4336809" y="3579284"/>
            <a:ext cx="609600" cy="381000"/>
          </a:xfrm>
          <a:prstGeom prst="right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3" name="Arrow: Down 12">
            <a:extLst>
              <a:ext uri="{FF2B5EF4-FFF2-40B4-BE49-F238E27FC236}">
                <a16:creationId xmlns:a16="http://schemas.microsoft.com/office/drawing/2014/main" id="{4C3D65A2-6ADD-180D-EC56-E8499AC528DC}"/>
              </a:ext>
            </a:extLst>
          </p:cNvPr>
          <p:cNvSpPr/>
          <p:nvPr/>
        </p:nvSpPr>
        <p:spPr bwMode="auto">
          <a:xfrm>
            <a:off x="912984" y="2402351"/>
            <a:ext cx="458615" cy="601265"/>
          </a:xfrm>
          <a:prstGeom prst="down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4" name="Content Placeholder 2">
            <a:extLst>
              <a:ext uri="{FF2B5EF4-FFF2-40B4-BE49-F238E27FC236}">
                <a16:creationId xmlns:a16="http://schemas.microsoft.com/office/drawing/2014/main" id="{50EF875B-12EF-159D-7663-F79F2335A2C4}"/>
              </a:ext>
            </a:extLst>
          </p:cNvPr>
          <p:cNvSpPr txBox="1">
            <a:spLocks/>
          </p:cNvSpPr>
          <p:nvPr/>
        </p:nvSpPr>
        <p:spPr>
          <a:xfrm>
            <a:off x="2474145" y="901436"/>
            <a:ext cx="6534391" cy="1600200"/>
          </a:xfrm>
          <a:prstGeom prst="rect">
            <a:avLst/>
          </a:prstGeom>
        </p:spPr>
        <p:txBody>
          <a:bodyPr/>
          <a:lstStyle>
            <a:lvl1pPr marL="257175" indent="-257175" algn="l" rtl="0" eaLnBrk="0" fontAlgn="base" hangingPunct="0">
              <a:spcBef>
                <a:spcPts val="0"/>
              </a:spcBef>
              <a:spcAft>
                <a:spcPct val="0"/>
              </a:spcAft>
              <a:buClr>
                <a:schemeClr val="folHlink"/>
              </a:buClr>
              <a:buSzPct val="60000"/>
              <a:buFont typeface="Wingdings" pitchFamily="2" charset="2"/>
              <a:buChar char="n"/>
              <a:defRPr sz="2000">
                <a:solidFill>
                  <a:schemeClr val="tx1"/>
                </a:solidFill>
                <a:latin typeface="+mn-lt"/>
                <a:ea typeface="+mn-ea"/>
                <a:cs typeface="+mn-cs"/>
              </a:defRPr>
            </a:lvl1pPr>
            <a:lvl2pPr marL="557213" indent="-214313" algn="l" rtl="0" eaLnBrk="0" fontAlgn="base" hangingPunct="0">
              <a:spcBef>
                <a:spcPts val="0"/>
              </a:spcBef>
              <a:spcAft>
                <a:spcPct val="0"/>
              </a:spcAft>
              <a:buClr>
                <a:schemeClr val="hlink"/>
              </a:buClr>
              <a:buSzPct val="70000"/>
              <a:buFont typeface="Wingdings" panose="05000000000000000000" pitchFamily="2" charset="2"/>
              <a:buChar char="v"/>
              <a:defRPr sz="2000">
                <a:solidFill>
                  <a:schemeClr val="tx1"/>
                </a:solidFill>
                <a:latin typeface="+mn-lt"/>
              </a:defRPr>
            </a:lvl2pPr>
            <a:lvl3pPr marL="942975" indent="-257175" algn="l" rtl="0" eaLnBrk="0" fontAlgn="base" hangingPunct="0">
              <a:spcBef>
                <a:spcPts val="0"/>
              </a:spcBef>
              <a:spcAft>
                <a:spcPct val="0"/>
              </a:spcAft>
              <a:buClr>
                <a:srgbClr val="008000"/>
              </a:buClr>
              <a:buSzPct val="70000"/>
              <a:buFont typeface="Wingdings" panose="05000000000000000000" pitchFamily="2" charset="2"/>
              <a:buChar char="ü"/>
              <a:defRPr sz="2000">
                <a:solidFill>
                  <a:schemeClr val="tx1"/>
                </a:solidFill>
                <a:latin typeface="+mn-lt"/>
              </a:defRPr>
            </a:lvl3pPr>
            <a:lvl4pPr marL="1200150" indent="-171450" algn="l" rtl="0" eaLnBrk="0" fontAlgn="base" hangingPunct="0">
              <a:spcBef>
                <a:spcPts val="0"/>
              </a:spcBef>
              <a:spcAft>
                <a:spcPct val="0"/>
              </a:spcAft>
              <a:buClr>
                <a:schemeClr val="accent2"/>
              </a:buClr>
              <a:buSzPct val="55000"/>
              <a:buFont typeface="Wingdings" pitchFamily="2" charset="2"/>
              <a:buChar char="n"/>
              <a:defRPr sz="1800">
                <a:solidFill>
                  <a:schemeClr val="tx1"/>
                </a:solidFill>
                <a:latin typeface="+mn-lt"/>
              </a:defRPr>
            </a:lvl4pPr>
            <a:lvl5pPr marL="1543050" indent="-171450" algn="l" rtl="0" eaLnBrk="0" fontAlgn="base" hangingPunct="0">
              <a:spcBef>
                <a:spcPts val="0"/>
              </a:spcBef>
              <a:spcAft>
                <a:spcPct val="0"/>
              </a:spcAft>
              <a:buClr>
                <a:schemeClr val="accent1"/>
              </a:buClr>
              <a:buSzPct val="50000"/>
              <a:buFont typeface="Wingdings" pitchFamily="2" charset="2"/>
              <a:buChar char="n"/>
              <a:defRPr sz="1500">
                <a:solidFill>
                  <a:schemeClr val="tx1"/>
                </a:solidFill>
                <a:latin typeface="+mn-lt"/>
              </a:defRPr>
            </a:lvl5pPr>
            <a:lvl6pPr marL="18859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6pPr>
            <a:lvl7pPr marL="22288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7pPr>
            <a:lvl8pPr marL="25717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8pPr>
            <a:lvl9pPr marL="29146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9pPr>
          </a:lstStyle>
          <a:p>
            <a:r>
              <a:rPr lang="en-US" kern="0"/>
              <a:t>This method refers to assigning a class label to every individual pixel in an image. </a:t>
            </a:r>
          </a:p>
          <a:p>
            <a:r>
              <a:rPr lang="en-US" kern="0"/>
              <a:t>In this case, every pixel is treated independently, and the model predicts what class that pixel belongs to, based on the input features at that pixel's location.</a:t>
            </a:r>
            <a:endParaRPr lang="en-US" kern="0" dirty="0"/>
          </a:p>
        </p:txBody>
      </p:sp>
    </p:spTree>
    <p:extLst>
      <p:ext uri="{BB962C8B-B14F-4D97-AF65-F5344CB8AC3E}">
        <p14:creationId xmlns:p14="http://schemas.microsoft.com/office/powerpoint/2010/main" val="1796514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6622C-6C6C-9216-FECF-1742A1B693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1DA000-269F-017E-0606-A296927056F0}"/>
              </a:ext>
            </a:extLst>
          </p:cNvPr>
          <p:cNvSpPr>
            <a:spLocks noGrp="1"/>
          </p:cNvSpPr>
          <p:nvPr>
            <p:ph type="title"/>
          </p:nvPr>
        </p:nvSpPr>
        <p:spPr>
          <a:xfrm>
            <a:off x="1393827" y="285750"/>
            <a:ext cx="7521573" cy="490538"/>
          </a:xfrm>
        </p:spPr>
        <p:txBody>
          <a:bodyPr/>
          <a:lstStyle/>
          <a:p>
            <a:r>
              <a:rPr lang="en-US" dirty="0"/>
              <a:t>Deep Learning for Semantic Segmentation</a:t>
            </a:r>
          </a:p>
        </p:txBody>
      </p:sp>
      <p:sp>
        <p:nvSpPr>
          <p:cNvPr id="13" name="Content Placeholder 12">
            <a:extLst>
              <a:ext uri="{FF2B5EF4-FFF2-40B4-BE49-F238E27FC236}">
                <a16:creationId xmlns:a16="http://schemas.microsoft.com/office/drawing/2014/main" id="{BDAD37BF-8664-4382-176C-2C67B4DA3AFC}"/>
              </a:ext>
            </a:extLst>
          </p:cNvPr>
          <p:cNvSpPr>
            <a:spLocks noGrp="1"/>
          </p:cNvSpPr>
          <p:nvPr>
            <p:ph idx="1"/>
          </p:nvPr>
        </p:nvSpPr>
        <p:spPr>
          <a:xfrm>
            <a:off x="6248400" y="971550"/>
            <a:ext cx="2819400" cy="3456385"/>
          </a:xfrm>
        </p:spPr>
        <p:txBody>
          <a:bodyPr/>
          <a:lstStyle/>
          <a:p>
            <a:r>
              <a:rPr lang="en-US" dirty="0"/>
              <a:t>The size of convolution layer get smaller and depth greater.</a:t>
            </a:r>
          </a:p>
          <a:p>
            <a:r>
              <a:rPr lang="en-US" dirty="0"/>
              <a:t>The last FC layers are removed and</a:t>
            </a:r>
          </a:p>
          <a:p>
            <a:r>
              <a:rPr lang="en-US" dirty="0"/>
              <a:t>The series of new convolution layers are symmetrically added with a growing size and reduced depth.</a:t>
            </a:r>
          </a:p>
        </p:txBody>
      </p:sp>
      <p:pic>
        <p:nvPicPr>
          <p:cNvPr id="4" name="Picture 3" descr="A diagram of a diagram of a diagram&#10;&#10;Description automatically generated">
            <a:extLst>
              <a:ext uri="{FF2B5EF4-FFF2-40B4-BE49-F238E27FC236}">
                <a16:creationId xmlns:a16="http://schemas.microsoft.com/office/drawing/2014/main" id="{7EE3FA94-F9B2-DFC6-C97D-22DECBEB8272}"/>
              </a:ext>
            </a:extLst>
          </p:cNvPr>
          <p:cNvPicPr>
            <a:picLocks noChangeAspect="1"/>
          </p:cNvPicPr>
          <p:nvPr/>
        </p:nvPicPr>
        <p:blipFill rotWithShape="1">
          <a:blip r:embed="rId2"/>
          <a:srcRect t="36020" r="23077" b="33689"/>
          <a:stretch/>
        </p:blipFill>
        <p:spPr>
          <a:xfrm>
            <a:off x="381000" y="971550"/>
            <a:ext cx="4572000" cy="1163694"/>
          </a:xfrm>
          <a:prstGeom prst="rect">
            <a:avLst/>
          </a:prstGeom>
        </p:spPr>
      </p:pic>
      <p:grpSp>
        <p:nvGrpSpPr>
          <p:cNvPr id="15" name="Group 14">
            <a:extLst>
              <a:ext uri="{FF2B5EF4-FFF2-40B4-BE49-F238E27FC236}">
                <a16:creationId xmlns:a16="http://schemas.microsoft.com/office/drawing/2014/main" id="{3EEF3D94-F493-61EA-4848-C5CAF4E41A2C}"/>
              </a:ext>
            </a:extLst>
          </p:cNvPr>
          <p:cNvGrpSpPr/>
          <p:nvPr/>
        </p:nvGrpSpPr>
        <p:grpSpPr>
          <a:xfrm>
            <a:off x="381000" y="2135242"/>
            <a:ext cx="5962850" cy="2208509"/>
            <a:chOff x="381000" y="2135242"/>
            <a:chExt cx="5962850" cy="2208509"/>
          </a:xfrm>
        </p:grpSpPr>
        <p:pic>
          <p:nvPicPr>
            <p:cNvPr id="6" name="Picture 5" descr="A diagram of a diagram of a diagram&#10;&#10;Description automatically generated">
              <a:extLst>
                <a:ext uri="{FF2B5EF4-FFF2-40B4-BE49-F238E27FC236}">
                  <a16:creationId xmlns:a16="http://schemas.microsoft.com/office/drawing/2014/main" id="{508BEFF2-2BEB-4A61-40D8-C2CD9F275AC5}"/>
                </a:ext>
              </a:extLst>
            </p:cNvPr>
            <p:cNvPicPr>
              <a:picLocks noChangeAspect="1"/>
            </p:cNvPicPr>
            <p:nvPr/>
          </p:nvPicPr>
          <p:blipFill rotWithShape="1">
            <a:blip r:embed="rId2"/>
            <a:srcRect t="36020" r="23077" b="33689"/>
            <a:stretch/>
          </p:blipFill>
          <p:spPr>
            <a:xfrm>
              <a:off x="381000" y="2135242"/>
              <a:ext cx="4572000" cy="1163694"/>
            </a:xfrm>
            <a:prstGeom prst="rect">
              <a:avLst/>
            </a:prstGeom>
          </p:spPr>
        </p:pic>
        <p:grpSp>
          <p:nvGrpSpPr>
            <p:cNvPr id="10" name="Group 9">
              <a:extLst>
                <a:ext uri="{FF2B5EF4-FFF2-40B4-BE49-F238E27FC236}">
                  <a16:creationId xmlns:a16="http://schemas.microsoft.com/office/drawing/2014/main" id="{573E3D10-E204-5A60-32F5-EEE84CEB808A}"/>
                </a:ext>
              </a:extLst>
            </p:cNvPr>
            <p:cNvGrpSpPr/>
            <p:nvPr/>
          </p:nvGrpSpPr>
          <p:grpSpPr>
            <a:xfrm>
              <a:off x="3657600" y="2224757"/>
              <a:ext cx="849313" cy="895148"/>
              <a:chOff x="4267200" y="2038350"/>
              <a:chExt cx="849313" cy="762000"/>
            </a:xfrm>
          </p:grpSpPr>
          <p:cxnSp>
            <p:nvCxnSpPr>
              <p:cNvPr id="8" name="Straight Connector 7">
                <a:extLst>
                  <a:ext uri="{FF2B5EF4-FFF2-40B4-BE49-F238E27FC236}">
                    <a16:creationId xmlns:a16="http://schemas.microsoft.com/office/drawing/2014/main" id="{5A7F50C2-33FD-DD59-0F32-761AC57607F9}"/>
                  </a:ext>
                </a:extLst>
              </p:cNvPr>
              <p:cNvCxnSpPr/>
              <p:nvPr/>
            </p:nvCxnSpPr>
            <p:spPr bwMode="auto">
              <a:xfrm flipH="1">
                <a:off x="4267200" y="2038350"/>
                <a:ext cx="849313" cy="762000"/>
              </a:xfrm>
              <a:prstGeom prst="line">
                <a:avLst/>
              </a:prstGeom>
              <a:solidFill>
                <a:schemeClr val="accent1"/>
              </a:solidFill>
              <a:ln w="38100" cap="flat" cmpd="sng" algn="ctr">
                <a:solidFill>
                  <a:srgbClr val="FF0000"/>
                </a:solidFill>
                <a:prstDash val="solid"/>
                <a:miter lim="800000"/>
                <a:headEnd type="none" w="med"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Connector 8">
                <a:extLst>
                  <a:ext uri="{FF2B5EF4-FFF2-40B4-BE49-F238E27FC236}">
                    <a16:creationId xmlns:a16="http://schemas.microsoft.com/office/drawing/2014/main" id="{F9055054-5E32-E142-FC9C-53BE93D0F74A}"/>
                  </a:ext>
                </a:extLst>
              </p:cNvPr>
              <p:cNvCxnSpPr/>
              <p:nvPr/>
            </p:nvCxnSpPr>
            <p:spPr bwMode="auto">
              <a:xfrm>
                <a:off x="4267200" y="2038350"/>
                <a:ext cx="849313" cy="762000"/>
              </a:xfrm>
              <a:prstGeom prst="line">
                <a:avLst/>
              </a:prstGeom>
              <a:solidFill>
                <a:schemeClr val="accent1"/>
              </a:solidFill>
              <a:ln w="38100" cap="flat" cmpd="sng" algn="ctr">
                <a:solidFill>
                  <a:srgbClr val="FF0000"/>
                </a:solidFill>
                <a:prstDash val="solid"/>
                <a:miter lim="800000"/>
                <a:headEnd type="none" w="med"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14" name="Picture 13">
              <a:extLst>
                <a:ext uri="{FF2B5EF4-FFF2-40B4-BE49-F238E27FC236}">
                  <a16:creationId xmlns:a16="http://schemas.microsoft.com/office/drawing/2014/main" id="{16741E4E-C854-85BD-546A-470A37D79CE5}"/>
                </a:ext>
              </a:extLst>
            </p:cNvPr>
            <p:cNvPicPr>
              <a:picLocks noChangeAspect="1"/>
            </p:cNvPicPr>
            <p:nvPr/>
          </p:nvPicPr>
          <p:blipFill>
            <a:blip r:embed="rId3"/>
            <a:stretch>
              <a:fillRect/>
            </a:stretch>
          </p:blipFill>
          <p:spPr>
            <a:xfrm>
              <a:off x="437147" y="3315167"/>
              <a:ext cx="5906703" cy="1028584"/>
            </a:xfrm>
            <a:prstGeom prst="rect">
              <a:avLst/>
            </a:prstGeom>
          </p:spPr>
        </p:pic>
      </p:grpSp>
    </p:spTree>
    <p:extLst>
      <p:ext uri="{BB962C8B-B14F-4D97-AF65-F5344CB8AC3E}">
        <p14:creationId xmlns:p14="http://schemas.microsoft.com/office/powerpoint/2010/main" val="2227952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8F452-5E3B-C205-F4E2-612CAA870F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46E387-C5A8-0A61-C98C-D9D6A6831402}"/>
              </a:ext>
            </a:extLst>
          </p:cNvPr>
          <p:cNvSpPr>
            <a:spLocks noGrp="1"/>
          </p:cNvSpPr>
          <p:nvPr>
            <p:ph type="title"/>
          </p:nvPr>
        </p:nvSpPr>
        <p:spPr>
          <a:xfrm>
            <a:off x="1393827" y="285750"/>
            <a:ext cx="7521573" cy="490538"/>
          </a:xfrm>
        </p:spPr>
        <p:txBody>
          <a:bodyPr/>
          <a:lstStyle/>
          <a:p>
            <a:r>
              <a:rPr lang="en-US" dirty="0"/>
              <a:t>Transposed Convolution			(1/2)</a:t>
            </a:r>
          </a:p>
        </p:txBody>
      </p:sp>
      <p:sp>
        <p:nvSpPr>
          <p:cNvPr id="3" name="Content Placeholder 2">
            <a:extLst>
              <a:ext uri="{FF2B5EF4-FFF2-40B4-BE49-F238E27FC236}">
                <a16:creationId xmlns:a16="http://schemas.microsoft.com/office/drawing/2014/main" id="{6C2216E6-2958-AF36-AFD1-8B3CBB747BCF}"/>
              </a:ext>
            </a:extLst>
          </p:cNvPr>
          <p:cNvSpPr>
            <a:spLocks noGrp="1"/>
          </p:cNvSpPr>
          <p:nvPr>
            <p:ph idx="1"/>
          </p:nvPr>
        </p:nvSpPr>
        <p:spPr>
          <a:xfrm>
            <a:off x="413544" y="843557"/>
            <a:ext cx="8316911" cy="3456385"/>
          </a:xfrm>
        </p:spPr>
        <p:txBody>
          <a:bodyPr/>
          <a:lstStyle/>
          <a:p>
            <a:pPr marL="0" indent="0">
              <a:buNone/>
            </a:pPr>
            <a:r>
              <a:rPr lang="en-US" sz="1800" dirty="0"/>
              <a:t>Basic transposed convolution operation with stride of 1 and no padding</a:t>
            </a:r>
          </a:p>
          <a:p>
            <a:r>
              <a:rPr lang="en-US" sz="1800" dirty="0"/>
              <a:t>Suppose that we are given a </a:t>
            </a:r>
            <a:r>
              <a:rPr lang="en-US" sz="1800" dirty="0" err="1"/>
              <a:t>n</a:t>
            </a:r>
            <a:r>
              <a:rPr lang="en-US" sz="1800" baseline="-25000" dirty="0" err="1"/>
              <a:t>h</a:t>
            </a:r>
            <a:r>
              <a:rPr lang="en-US" sz="1800" dirty="0"/>
              <a:t> x </a:t>
            </a:r>
            <a:r>
              <a:rPr lang="en-US" sz="1800" dirty="0" err="1"/>
              <a:t>n</a:t>
            </a:r>
            <a:r>
              <a:rPr lang="en-US" sz="1800" baseline="-25000" dirty="0" err="1"/>
              <a:t>w</a:t>
            </a:r>
            <a:r>
              <a:rPr lang="en-US" sz="1800" dirty="0"/>
              <a:t> input tensor and a </a:t>
            </a:r>
            <a:r>
              <a:rPr lang="en-US" sz="1800" dirty="0" err="1"/>
              <a:t>k</a:t>
            </a:r>
            <a:r>
              <a:rPr lang="en-US" sz="1800" baseline="-25000" dirty="0" err="1"/>
              <a:t>h</a:t>
            </a:r>
            <a:r>
              <a:rPr lang="en-US" sz="1800" dirty="0"/>
              <a:t> x k</a:t>
            </a:r>
            <a:r>
              <a:rPr lang="en-US" sz="1800" baseline="-25000" dirty="0"/>
              <a:t>w</a:t>
            </a:r>
            <a:r>
              <a:rPr lang="en-US" sz="1800" dirty="0"/>
              <a:t> kernel. </a:t>
            </a:r>
          </a:p>
          <a:p>
            <a:r>
              <a:rPr lang="en-US" sz="1800" dirty="0"/>
              <a:t>Sliding the kernel window with stride of 1 </a:t>
            </a:r>
            <a:r>
              <a:rPr lang="en-US" sz="1800" dirty="0" err="1"/>
              <a:t>n</a:t>
            </a:r>
            <a:r>
              <a:rPr lang="en-US" sz="1800" baseline="-25000" dirty="0" err="1"/>
              <a:t>w</a:t>
            </a:r>
            <a:r>
              <a:rPr lang="en-US" sz="1800" dirty="0"/>
              <a:t> for times in each row and </a:t>
            </a:r>
            <a:r>
              <a:rPr lang="en-US" sz="1800" dirty="0" err="1"/>
              <a:t>n</a:t>
            </a:r>
            <a:r>
              <a:rPr lang="en-US" sz="1800" baseline="-25000" dirty="0" err="1"/>
              <a:t>h</a:t>
            </a:r>
            <a:r>
              <a:rPr lang="en-US" sz="1800" dirty="0"/>
              <a:t> times in each column yields a total of </a:t>
            </a:r>
            <a:r>
              <a:rPr lang="en-US" sz="1800" dirty="0" err="1"/>
              <a:t>n</a:t>
            </a:r>
            <a:r>
              <a:rPr lang="en-US" sz="1800" baseline="-25000" dirty="0" err="1"/>
              <a:t>h</a:t>
            </a:r>
            <a:r>
              <a:rPr lang="en-US" sz="1800" dirty="0" err="1"/>
              <a:t>n</a:t>
            </a:r>
            <a:r>
              <a:rPr lang="en-US" sz="1800" baseline="-25000" dirty="0" err="1"/>
              <a:t>w</a:t>
            </a:r>
            <a:r>
              <a:rPr lang="en-US" sz="1800" dirty="0"/>
              <a:t> intermediate results. </a:t>
            </a:r>
          </a:p>
          <a:p>
            <a:r>
              <a:rPr lang="en-US" sz="1800" dirty="0"/>
              <a:t>Each intermediate result is a (</a:t>
            </a:r>
            <a:r>
              <a:rPr lang="en-US" sz="1800" dirty="0" err="1"/>
              <a:t>n</a:t>
            </a:r>
            <a:r>
              <a:rPr lang="en-US" sz="1800" baseline="-25000" dirty="0" err="1"/>
              <a:t>h</a:t>
            </a:r>
            <a:r>
              <a:rPr lang="en-US" sz="1800" dirty="0"/>
              <a:t> + </a:t>
            </a:r>
            <a:r>
              <a:rPr lang="en-US" sz="1800" dirty="0" err="1"/>
              <a:t>k</a:t>
            </a:r>
            <a:r>
              <a:rPr lang="en-US" sz="1800" baseline="-25000" dirty="0" err="1"/>
              <a:t>h</a:t>
            </a:r>
            <a:r>
              <a:rPr lang="en-US" sz="1800" dirty="0"/>
              <a:t> = 1) x (</a:t>
            </a:r>
            <a:r>
              <a:rPr lang="en-US" sz="1800" dirty="0" err="1"/>
              <a:t>n</a:t>
            </a:r>
            <a:r>
              <a:rPr lang="en-US" sz="1800" baseline="-25000" dirty="0" err="1"/>
              <a:t>w</a:t>
            </a:r>
            <a:r>
              <a:rPr lang="en-US" sz="1800" dirty="0"/>
              <a:t> + k</a:t>
            </a:r>
            <a:r>
              <a:rPr lang="en-US" sz="1800" baseline="-25000" dirty="0"/>
              <a:t>w</a:t>
            </a:r>
            <a:r>
              <a:rPr lang="en-US" sz="1800" dirty="0"/>
              <a:t> = 1) tensor that are initialized as zeros. </a:t>
            </a:r>
          </a:p>
          <a:p>
            <a:r>
              <a:rPr lang="en-US" sz="1800" dirty="0"/>
              <a:t>To compute each intermediate tensor, each element in the input tensor is multiplied by the kernel so that the resulting </a:t>
            </a:r>
            <a:r>
              <a:rPr lang="en-US" sz="1800" dirty="0" err="1"/>
              <a:t>k</a:t>
            </a:r>
            <a:r>
              <a:rPr lang="en-US" sz="1800" baseline="-25000" dirty="0" err="1"/>
              <a:t>h</a:t>
            </a:r>
            <a:r>
              <a:rPr lang="en-US" sz="1800" dirty="0"/>
              <a:t> x k</a:t>
            </a:r>
            <a:r>
              <a:rPr lang="en-US" sz="1800" baseline="-25000" dirty="0"/>
              <a:t>w</a:t>
            </a:r>
            <a:r>
              <a:rPr lang="en-US" sz="1800" dirty="0"/>
              <a:t> tensor replaces a portion in each intermediate tensor. </a:t>
            </a:r>
          </a:p>
          <a:p>
            <a:r>
              <a:rPr lang="en-US" sz="1800" dirty="0"/>
              <a:t>Note that the position of the replaced portion in each intermediate tensor corresponds to the position of the element in the input tensor used for the computation. </a:t>
            </a:r>
          </a:p>
          <a:p>
            <a:r>
              <a:rPr lang="en-US" sz="1800" dirty="0"/>
              <a:t>In the end, all the intermediate results are summed over to produce the output.</a:t>
            </a:r>
          </a:p>
        </p:txBody>
      </p:sp>
      <p:sp>
        <p:nvSpPr>
          <p:cNvPr id="5" name="TextBox 4">
            <a:extLst>
              <a:ext uri="{FF2B5EF4-FFF2-40B4-BE49-F238E27FC236}">
                <a16:creationId xmlns:a16="http://schemas.microsoft.com/office/drawing/2014/main" id="{D484021E-233C-3104-57A5-BF3134A07D8E}"/>
              </a:ext>
            </a:extLst>
          </p:cNvPr>
          <p:cNvSpPr txBox="1"/>
          <p:nvPr/>
        </p:nvSpPr>
        <p:spPr>
          <a:xfrm>
            <a:off x="4599272" y="4568427"/>
            <a:ext cx="4586438" cy="276999"/>
          </a:xfrm>
          <a:prstGeom prst="rect">
            <a:avLst/>
          </a:prstGeom>
          <a:noFill/>
        </p:spPr>
        <p:txBody>
          <a:bodyPr wrap="square">
            <a:spAutoFit/>
          </a:bodyPr>
          <a:lstStyle/>
          <a:p>
            <a:r>
              <a:rPr lang="en-US" sz="1200" dirty="0"/>
              <a:t>https://d2l.ai/chapter_computer-vision/transposed-conv.html</a:t>
            </a:r>
          </a:p>
        </p:txBody>
      </p:sp>
    </p:spTree>
    <p:extLst>
      <p:ext uri="{BB962C8B-B14F-4D97-AF65-F5344CB8AC3E}">
        <p14:creationId xmlns:p14="http://schemas.microsoft.com/office/powerpoint/2010/main" val="3646589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7920A-BC4C-8531-A08E-AAED8B3E65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C34C22-8DD0-67D2-FA34-590A0C658275}"/>
              </a:ext>
            </a:extLst>
          </p:cNvPr>
          <p:cNvSpPr>
            <a:spLocks noGrp="1"/>
          </p:cNvSpPr>
          <p:nvPr>
            <p:ph type="title"/>
          </p:nvPr>
        </p:nvSpPr>
        <p:spPr>
          <a:xfrm>
            <a:off x="1393827" y="285750"/>
            <a:ext cx="7521573" cy="490538"/>
          </a:xfrm>
        </p:spPr>
        <p:txBody>
          <a:bodyPr/>
          <a:lstStyle/>
          <a:p>
            <a:r>
              <a:rPr lang="en-US" dirty="0"/>
              <a:t>Transposed Convolution			(2/2)</a:t>
            </a:r>
          </a:p>
        </p:txBody>
      </p:sp>
      <p:sp>
        <p:nvSpPr>
          <p:cNvPr id="3" name="Content Placeholder 2">
            <a:extLst>
              <a:ext uri="{FF2B5EF4-FFF2-40B4-BE49-F238E27FC236}">
                <a16:creationId xmlns:a16="http://schemas.microsoft.com/office/drawing/2014/main" id="{BC2DB589-4AB6-3D50-BFB6-C8F9838A877C}"/>
              </a:ext>
            </a:extLst>
          </p:cNvPr>
          <p:cNvSpPr>
            <a:spLocks noGrp="1"/>
          </p:cNvSpPr>
          <p:nvPr>
            <p:ph idx="1"/>
          </p:nvPr>
        </p:nvSpPr>
        <p:spPr>
          <a:xfrm>
            <a:off x="413544" y="843557"/>
            <a:ext cx="8316911" cy="585193"/>
          </a:xfrm>
        </p:spPr>
        <p:txBody>
          <a:bodyPr/>
          <a:lstStyle/>
          <a:p>
            <a:pPr marL="0" indent="0">
              <a:buNone/>
            </a:pPr>
            <a:r>
              <a:rPr lang="en-US" sz="1800" dirty="0"/>
              <a:t>This example illustrates how transposed convolution with a 2 x 2 kernel is computed for a 2 x 2 input tensor.</a:t>
            </a:r>
          </a:p>
        </p:txBody>
      </p:sp>
      <p:sp>
        <p:nvSpPr>
          <p:cNvPr id="5" name="TextBox 4">
            <a:extLst>
              <a:ext uri="{FF2B5EF4-FFF2-40B4-BE49-F238E27FC236}">
                <a16:creationId xmlns:a16="http://schemas.microsoft.com/office/drawing/2014/main" id="{27F40C46-319A-DFFA-5435-CED5CA83EC0A}"/>
              </a:ext>
            </a:extLst>
          </p:cNvPr>
          <p:cNvSpPr txBox="1"/>
          <p:nvPr/>
        </p:nvSpPr>
        <p:spPr>
          <a:xfrm>
            <a:off x="4599272" y="4568427"/>
            <a:ext cx="4586438" cy="276999"/>
          </a:xfrm>
          <a:prstGeom prst="rect">
            <a:avLst/>
          </a:prstGeom>
          <a:noFill/>
        </p:spPr>
        <p:txBody>
          <a:bodyPr wrap="square">
            <a:spAutoFit/>
          </a:bodyPr>
          <a:lstStyle/>
          <a:p>
            <a:r>
              <a:rPr lang="en-US" sz="1200" dirty="0"/>
              <a:t>https://d2l.ai/chapter_computer-vision/transposed-conv.html</a:t>
            </a:r>
          </a:p>
        </p:txBody>
      </p:sp>
      <p:pic>
        <p:nvPicPr>
          <p:cNvPr id="6" name="Graphic 5">
            <a:extLst>
              <a:ext uri="{FF2B5EF4-FFF2-40B4-BE49-F238E27FC236}">
                <a16:creationId xmlns:a16="http://schemas.microsoft.com/office/drawing/2014/main" id="{79DDF850-72AA-9DDC-67B3-579940B097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4400" y="1554086"/>
            <a:ext cx="6459985" cy="2776538"/>
          </a:xfrm>
          <a:prstGeom prst="rect">
            <a:avLst/>
          </a:prstGeom>
        </p:spPr>
      </p:pic>
    </p:spTree>
    <p:extLst>
      <p:ext uri="{BB962C8B-B14F-4D97-AF65-F5344CB8AC3E}">
        <p14:creationId xmlns:p14="http://schemas.microsoft.com/office/powerpoint/2010/main" val="30105982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6DB82-4795-6BBC-8CA7-B6B71BB158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568B17-5853-6EC4-3EAF-218D2C8E6DDF}"/>
              </a:ext>
            </a:extLst>
          </p:cNvPr>
          <p:cNvSpPr>
            <a:spLocks noGrp="1"/>
          </p:cNvSpPr>
          <p:nvPr>
            <p:ph type="title"/>
          </p:nvPr>
        </p:nvSpPr>
        <p:spPr>
          <a:xfrm>
            <a:off x="1143000" y="285750"/>
            <a:ext cx="7772401" cy="490538"/>
          </a:xfrm>
        </p:spPr>
        <p:txBody>
          <a:bodyPr/>
          <a:lstStyle/>
          <a:p>
            <a:r>
              <a:rPr lang="en-US" dirty="0"/>
              <a:t>Analysis of DNNs for Semantic Segmentation</a:t>
            </a:r>
          </a:p>
        </p:txBody>
      </p:sp>
      <p:pic>
        <p:nvPicPr>
          <p:cNvPr id="5" name="Picture 4" descr="A close-up of a graph&#10;&#10;Description automatically generated">
            <a:extLst>
              <a:ext uri="{FF2B5EF4-FFF2-40B4-BE49-F238E27FC236}">
                <a16:creationId xmlns:a16="http://schemas.microsoft.com/office/drawing/2014/main" id="{E1993A2E-64F9-8549-8408-FDE37FFC95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086" y="1123950"/>
            <a:ext cx="8533828" cy="3520204"/>
          </a:xfrm>
          <a:prstGeom prst="rect">
            <a:avLst/>
          </a:prstGeom>
        </p:spPr>
      </p:pic>
    </p:spTree>
    <p:extLst>
      <p:ext uri="{BB962C8B-B14F-4D97-AF65-F5344CB8AC3E}">
        <p14:creationId xmlns:p14="http://schemas.microsoft.com/office/powerpoint/2010/main" val="16848038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5CBCF-4A64-8549-B8A8-DB72E17F69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E8A185-1BE1-74DE-D562-AD1D8722FC11}"/>
              </a:ext>
            </a:extLst>
          </p:cNvPr>
          <p:cNvSpPr>
            <a:spLocks noGrp="1"/>
          </p:cNvSpPr>
          <p:nvPr>
            <p:ph type="title"/>
          </p:nvPr>
        </p:nvSpPr>
        <p:spPr>
          <a:xfrm>
            <a:off x="228601" y="285750"/>
            <a:ext cx="8915400" cy="490538"/>
          </a:xfrm>
          <a:solidFill>
            <a:schemeClr val="bg1"/>
          </a:solidFill>
        </p:spPr>
        <p:txBody>
          <a:bodyPr/>
          <a:lstStyle/>
          <a:p>
            <a:r>
              <a:rPr lang="en-US" dirty="0"/>
              <a:t>Sense of Deep Learning for Semantic Segmentation</a:t>
            </a:r>
          </a:p>
        </p:txBody>
      </p:sp>
      <p:grpSp>
        <p:nvGrpSpPr>
          <p:cNvPr id="22" name="Group 21">
            <a:extLst>
              <a:ext uri="{FF2B5EF4-FFF2-40B4-BE49-F238E27FC236}">
                <a16:creationId xmlns:a16="http://schemas.microsoft.com/office/drawing/2014/main" id="{FC2503D7-CE0F-C2DA-846C-63F97FED1A33}"/>
              </a:ext>
            </a:extLst>
          </p:cNvPr>
          <p:cNvGrpSpPr/>
          <p:nvPr/>
        </p:nvGrpSpPr>
        <p:grpSpPr>
          <a:xfrm>
            <a:off x="0" y="2311956"/>
            <a:ext cx="9144000" cy="2164794"/>
            <a:chOff x="0" y="2311956"/>
            <a:chExt cx="9144000" cy="2164794"/>
          </a:xfrm>
        </p:grpSpPr>
        <p:pic>
          <p:nvPicPr>
            <p:cNvPr id="3" name="Picture 2">
              <a:extLst>
                <a:ext uri="{FF2B5EF4-FFF2-40B4-BE49-F238E27FC236}">
                  <a16:creationId xmlns:a16="http://schemas.microsoft.com/office/drawing/2014/main" id="{8FB58942-2347-0D7E-195D-90993AD9FB7E}"/>
                </a:ext>
              </a:extLst>
            </p:cNvPr>
            <p:cNvPicPr>
              <a:picLocks noChangeAspect="1"/>
            </p:cNvPicPr>
            <p:nvPr/>
          </p:nvPicPr>
          <p:blipFill>
            <a:blip r:embed="rId2"/>
            <a:stretch>
              <a:fillRect/>
            </a:stretch>
          </p:blipFill>
          <p:spPr>
            <a:xfrm>
              <a:off x="0" y="2311956"/>
              <a:ext cx="9144000" cy="1356375"/>
            </a:xfrm>
            <a:prstGeom prst="rect">
              <a:avLst/>
            </a:prstGeom>
          </p:spPr>
        </p:pic>
        <p:cxnSp>
          <p:nvCxnSpPr>
            <p:cNvPr id="5" name="Straight Arrow Connector 4">
              <a:extLst>
                <a:ext uri="{FF2B5EF4-FFF2-40B4-BE49-F238E27FC236}">
                  <a16:creationId xmlns:a16="http://schemas.microsoft.com/office/drawing/2014/main" id="{F1CE6DEA-82F2-6907-CB63-D779E4332FB5}"/>
                </a:ext>
              </a:extLst>
            </p:cNvPr>
            <p:cNvCxnSpPr/>
            <p:nvPr/>
          </p:nvCxnSpPr>
          <p:spPr bwMode="auto">
            <a:xfrm>
              <a:off x="609600" y="3973131"/>
              <a:ext cx="3657600" cy="0"/>
            </a:xfrm>
            <a:prstGeom prst="straightConnector1">
              <a:avLst/>
            </a:prstGeom>
            <a:solidFill>
              <a:schemeClr val="accent1"/>
            </a:solidFill>
            <a:ln w="2540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Straight Arrow Connector 5">
              <a:extLst>
                <a:ext uri="{FF2B5EF4-FFF2-40B4-BE49-F238E27FC236}">
                  <a16:creationId xmlns:a16="http://schemas.microsoft.com/office/drawing/2014/main" id="{38599FD6-B809-3D10-8F9B-D04988BF9894}"/>
                </a:ext>
              </a:extLst>
            </p:cNvPr>
            <p:cNvCxnSpPr/>
            <p:nvPr/>
          </p:nvCxnSpPr>
          <p:spPr bwMode="auto">
            <a:xfrm>
              <a:off x="4495800" y="3973131"/>
              <a:ext cx="3657600" cy="0"/>
            </a:xfrm>
            <a:prstGeom prst="straightConnector1">
              <a:avLst/>
            </a:prstGeom>
            <a:solidFill>
              <a:schemeClr val="accent1"/>
            </a:solidFill>
            <a:ln w="2540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a:extLst>
                <a:ext uri="{FF2B5EF4-FFF2-40B4-BE49-F238E27FC236}">
                  <a16:creationId xmlns:a16="http://schemas.microsoft.com/office/drawing/2014/main" id="{4E0B1636-C160-59FD-E2FF-E95BCF0C1F0E}"/>
                </a:ext>
              </a:extLst>
            </p:cNvPr>
            <p:cNvSpPr txBox="1"/>
            <p:nvPr/>
          </p:nvSpPr>
          <p:spPr>
            <a:xfrm>
              <a:off x="1295400" y="4092661"/>
              <a:ext cx="2147704" cy="369332"/>
            </a:xfrm>
            <a:prstGeom prst="rect">
              <a:avLst/>
            </a:prstGeom>
            <a:noFill/>
          </p:spPr>
          <p:txBody>
            <a:bodyPr wrap="none" rtlCol="0">
              <a:spAutoFit/>
            </a:bodyPr>
            <a:lstStyle/>
            <a:p>
              <a:r>
                <a:rPr lang="en-US" dirty="0"/>
                <a:t>Normal convolution</a:t>
              </a:r>
            </a:p>
          </p:txBody>
        </p:sp>
        <p:sp>
          <p:nvSpPr>
            <p:cNvPr id="8" name="TextBox 7">
              <a:extLst>
                <a:ext uri="{FF2B5EF4-FFF2-40B4-BE49-F238E27FC236}">
                  <a16:creationId xmlns:a16="http://schemas.microsoft.com/office/drawing/2014/main" id="{59161CC0-8D73-3D3A-04F0-ADD84FD764B6}"/>
                </a:ext>
              </a:extLst>
            </p:cNvPr>
            <p:cNvSpPr txBox="1"/>
            <p:nvPr/>
          </p:nvSpPr>
          <p:spPr>
            <a:xfrm>
              <a:off x="4975853" y="4107418"/>
              <a:ext cx="2567947" cy="369332"/>
            </a:xfrm>
            <a:prstGeom prst="rect">
              <a:avLst/>
            </a:prstGeom>
            <a:noFill/>
          </p:spPr>
          <p:txBody>
            <a:bodyPr wrap="none" rtlCol="0">
              <a:spAutoFit/>
            </a:bodyPr>
            <a:lstStyle/>
            <a:p>
              <a:r>
                <a:rPr lang="en-US" dirty="0"/>
                <a:t>Transposed convolution</a:t>
              </a:r>
            </a:p>
          </p:txBody>
        </p:sp>
      </p:grpSp>
    </p:spTree>
    <p:extLst>
      <p:ext uri="{BB962C8B-B14F-4D97-AF65-F5344CB8AC3E}">
        <p14:creationId xmlns:p14="http://schemas.microsoft.com/office/powerpoint/2010/main" val="3065424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880FC-DBD8-1D96-4862-CBB3B83DBE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B707C7-9CFC-4EC3-3C29-635A7CFFF1A5}"/>
              </a:ext>
            </a:extLst>
          </p:cNvPr>
          <p:cNvSpPr>
            <a:spLocks noGrp="1"/>
          </p:cNvSpPr>
          <p:nvPr>
            <p:ph type="title"/>
          </p:nvPr>
        </p:nvSpPr>
        <p:spPr>
          <a:xfrm>
            <a:off x="228601" y="285750"/>
            <a:ext cx="8915400" cy="490538"/>
          </a:xfrm>
          <a:solidFill>
            <a:schemeClr val="bg1"/>
          </a:solidFill>
        </p:spPr>
        <p:txBody>
          <a:bodyPr/>
          <a:lstStyle/>
          <a:p>
            <a:r>
              <a:rPr lang="en-US" dirty="0"/>
              <a:t>Sense of Deep Learning for Semantic Segmentation</a:t>
            </a:r>
          </a:p>
        </p:txBody>
      </p:sp>
      <p:grpSp>
        <p:nvGrpSpPr>
          <p:cNvPr id="9" name="Group 8">
            <a:extLst>
              <a:ext uri="{FF2B5EF4-FFF2-40B4-BE49-F238E27FC236}">
                <a16:creationId xmlns:a16="http://schemas.microsoft.com/office/drawing/2014/main" id="{09001077-1A4E-0A7A-BD8E-05AC10009C5B}"/>
              </a:ext>
            </a:extLst>
          </p:cNvPr>
          <p:cNvGrpSpPr/>
          <p:nvPr/>
        </p:nvGrpSpPr>
        <p:grpSpPr>
          <a:xfrm>
            <a:off x="0" y="816238"/>
            <a:ext cx="9144000" cy="3660512"/>
            <a:chOff x="0" y="816238"/>
            <a:chExt cx="9144000" cy="3660512"/>
          </a:xfrm>
        </p:grpSpPr>
        <p:pic>
          <p:nvPicPr>
            <p:cNvPr id="3" name="Picture 2">
              <a:extLst>
                <a:ext uri="{FF2B5EF4-FFF2-40B4-BE49-F238E27FC236}">
                  <a16:creationId xmlns:a16="http://schemas.microsoft.com/office/drawing/2014/main" id="{2108EADA-530F-49E2-CD5F-345F929A72AE}"/>
                </a:ext>
              </a:extLst>
            </p:cNvPr>
            <p:cNvPicPr>
              <a:picLocks noChangeAspect="1"/>
            </p:cNvPicPr>
            <p:nvPr/>
          </p:nvPicPr>
          <p:blipFill>
            <a:blip r:embed="rId2"/>
            <a:stretch>
              <a:fillRect/>
            </a:stretch>
          </p:blipFill>
          <p:spPr>
            <a:xfrm>
              <a:off x="0" y="2311956"/>
              <a:ext cx="9144000" cy="1356375"/>
            </a:xfrm>
            <a:prstGeom prst="rect">
              <a:avLst/>
            </a:prstGeom>
          </p:spPr>
        </p:pic>
        <p:cxnSp>
          <p:nvCxnSpPr>
            <p:cNvPr id="5" name="Straight Arrow Connector 4">
              <a:extLst>
                <a:ext uri="{FF2B5EF4-FFF2-40B4-BE49-F238E27FC236}">
                  <a16:creationId xmlns:a16="http://schemas.microsoft.com/office/drawing/2014/main" id="{04D5E307-EBD9-8542-1124-C2093D906053}"/>
                </a:ext>
              </a:extLst>
            </p:cNvPr>
            <p:cNvCxnSpPr/>
            <p:nvPr/>
          </p:nvCxnSpPr>
          <p:spPr bwMode="auto">
            <a:xfrm>
              <a:off x="609600" y="3973131"/>
              <a:ext cx="3657600" cy="0"/>
            </a:xfrm>
            <a:prstGeom prst="straightConnector1">
              <a:avLst/>
            </a:prstGeom>
            <a:solidFill>
              <a:schemeClr val="accent1"/>
            </a:solidFill>
            <a:ln w="2540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Straight Arrow Connector 5">
              <a:extLst>
                <a:ext uri="{FF2B5EF4-FFF2-40B4-BE49-F238E27FC236}">
                  <a16:creationId xmlns:a16="http://schemas.microsoft.com/office/drawing/2014/main" id="{A8C98CA8-FD01-7390-C2C9-EF379D9467C0}"/>
                </a:ext>
              </a:extLst>
            </p:cNvPr>
            <p:cNvCxnSpPr/>
            <p:nvPr/>
          </p:nvCxnSpPr>
          <p:spPr bwMode="auto">
            <a:xfrm>
              <a:off x="4495800" y="3973131"/>
              <a:ext cx="3657600" cy="0"/>
            </a:xfrm>
            <a:prstGeom prst="straightConnector1">
              <a:avLst/>
            </a:prstGeom>
            <a:solidFill>
              <a:schemeClr val="accent1"/>
            </a:solidFill>
            <a:ln w="2540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a:extLst>
                <a:ext uri="{FF2B5EF4-FFF2-40B4-BE49-F238E27FC236}">
                  <a16:creationId xmlns:a16="http://schemas.microsoft.com/office/drawing/2014/main" id="{BF270F5A-7283-6C3C-058D-A9755A3EDDB7}"/>
                </a:ext>
              </a:extLst>
            </p:cNvPr>
            <p:cNvSpPr txBox="1"/>
            <p:nvPr/>
          </p:nvSpPr>
          <p:spPr>
            <a:xfrm>
              <a:off x="1295400" y="4092661"/>
              <a:ext cx="2147704" cy="369332"/>
            </a:xfrm>
            <a:prstGeom prst="rect">
              <a:avLst/>
            </a:prstGeom>
            <a:noFill/>
          </p:spPr>
          <p:txBody>
            <a:bodyPr wrap="none" rtlCol="0">
              <a:spAutoFit/>
            </a:bodyPr>
            <a:lstStyle/>
            <a:p>
              <a:r>
                <a:rPr lang="en-US" dirty="0"/>
                <a:t>Normal convolution</a:t>
              </a:r>
            </a:p>
          </p:txBody>
        </p:sp>
        <p:sp>
          <p:nvSpPr>
            <p:cNvPr id="8" name="TextBox 7">
              <a:extLst>
                <a:ext uri="{FF2B5EF4-FFF2-40B4-BE49-F238E27FC236}">
                  <a16:creationId xmlns:a16="http://schemas.microsoft.com/office/drawing/2014/main" id="{6D9A8E68-2186-2826-5CE8-8103B018C311}"/>
                </a:ext>
              </a:extLst>
            </p:cNvPr>
            <p:cNvSpPr txBox="1"/>
            <p:nvPr/>
          </p:nvSpPr>
          <p:spPr>
            <a:xfrm>
              <a:off x="4975853" y="4107418"/>
              <a:ext cx="2567947" cy="369332"/>
            </a:xfrm>
            <a:prstGeom prst="rect">
              <a:avLst/>
            </a:prstGeom>
            <a:noFill/>
          </p:spPr>
          <p:txBody>
            <a:bodyPr wrap="none" rtlCol="0">
              <a:spAutoFit/>
            </a:bodyPr>
            <a:lstStyle/>
            <a:p>
              <a:r>
                <a:rPr lang="en-US" dirty="0"/>
                <a:t>Transposed convolution</a:t>
              </a:r>
            </a:p>
          </p:txBody>
        </p:sp>
        <p:sp>
          <p:nvSpPr>
            <p:cNvPr id="12" name="TextBox 11">
              <a:extLst>
                <a:ext uri="{FF2B5EF4-FFF2-40B4-BE49-F238E27FC236}">
                  <a16:creationId xmlns:a16="http://schemas.microsoft.com/office/drawing/2014/main" id="{097570D6-7E99-3495-7FBA-43FD175E1E75}"/>
                </a:ext>
              </a:extLst>
            </p:cNvPr>
            <p:cNvSpPr txBox="1"/>
            <p:nvPr/>
          </p:nvSpPr>
          <p:spPr>
            <a:xfrm>
              <a:off x="1909293" y="816238"/>
              <a:ext cx="5634507" cy="646331"/>
            </a:xfrm>
            <a:prstGeom prst="rect">
              <a:avLst/>
            </a:prstGeom>
            <a:noFill/>
          </p:spPr>
          <p:txBody>
            <a:bodyPr wrap="square" rtlCol="0">
              <a:spAutoFit/>
            </a:bodyPr>
            <a:lstStyle/>
            <a:p>
              <a:r>
                <a:rPr lang="en-US" dirty="0">
                  <a:solidFill>
                    <a:srgbClr val="0070C0"/>
                  </a:solidFill>
                </a:rPr>
                <a:t>Skip convolution to pass high resolution image features to the resized image with extracted features</a:t>
              </a:r>
            </a:p>
          </p:txBody>
        </p:sp>
        <p:sp>
          <p:nvSpPr>
            <p:cNvPr id="13" name="Freeform: Shape 12">
              <a:extLst>
                <a:ext uri="{FF2B5EF4-FFF2-40B4-BE49-F238E27FC236}">
                  <a16:creationId xmlns:a16="http://schemas.microsoft.com/office/drawing/2014/main" id="{71D65407-FF3D-BEEC-CFA0-CD483EA85C24}"/>
                </a:ext>
              </a:extLst>
            </p:cNvPr>
            <p:cNvSpPr/>
            <p:nvPr/>
          </p:nvSpPr>
          <p:spPr bwMode="auto">
            <a:xfrm>
              <a:off x="1981200" y="1497717"/>
              <a:ext cx="5105400" cy="921633"/>
            </a:xfrm>
            <a:custGeom>
              <a:avLst/>
              <a:gdLst>
                <a:gd name="connsiteX0" fmla="*/ 0 w 4945487"/>
                <a:gd name="connsiteY0" fmla="*/ 565060 h 590817"/>
                <a:gd name="connsiteX1" fmla="*/ 708338 w 4945487"/>
                <a:gd name="connsiteY1" fmla="*/ 217330 h 590817"/>
                <a:gd name="connsiteX2" fmla="*/ 1918952 w 4945487"/>
                <a:gd name="connsiteY2" fmla="*/ 24147 h 590817"/>
                <a:gd name="connsiteX3" fmla="*/ 3026535 w 4945487"/>
                <a:gd name="connsiteY3" fmla="*/ 24147 h 590817"/>
                <a:gd name="connsiteX4" fmla="*/ 4095481 w 4945487"/>
                <a:gd name="connsiteY4" fmla="*/ 217330 h 590817"/>
                <a:gd name="connsiteX5" fmla="*/ 4945487 w 4945487"/>
                <a:gd name="connsiteY5" fmla="*/ 590817 h 59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5487" h="590817">
                  <a:moveTo>
                    <a:pt x="0" y="565060"/>
                  </a:moveTo>
                  <a:cubicBezTo>
                    <a:pt x="194256" y="436271"/>
                    <a:pt x="388513" y="307482"/>
                    <a:pt x="708338" y="217330"/>
                  </a:cubicBezTo>
                  <a:cubicBezTo>
                    <a:pt x="1028163" y="127178"/>
                    <a:pt x="1532586" y="56344"/>
                    <a:pt x="1918952" y="24147"/>
                  </a:cubicBezTo>
                  <a:cubicBezTo>
                    <a:pt x="2305318" y="-8050"/>
                    <a:pt x="2663780" y="-8050"/>
                    <a:pt x="3026535" y="24147"/>
                  </a:cubicBezTo>
                  <a:cubicBezTo>
                    <a:pt x="3389290" y="56344"/>
                    <a:pt x="3775656" y="122885"/>
                    <a:pt x="4095481" y="217330"/>
                  </a:cubicBezTo>
                  <a:cubicBezTo>
                    <a:pt x="4415306" y="311775"/>
                    <a:pt x="4680396" y="451296"/>
                    <a:pt x="4945487" y="590817"/>
                  </a:cubicBezTo>
                </a:path>
              </a:pathLst>
            </a:custGeom>
            <a:noFill/>
            <a:ln w="25400" cap="flat" cmpd="sng" algn="ctr">
              <a:solidFill>
                <a:srgbClr val="0070C0"/>
              </a:solidFill>
              <a:prstDash val="solid"/>
              <a:miter lim="800000"/>
              <a:headEnd type="none" w="med" len="med"/>
              <a:tailEnd type="triangle" w="lg" len="lg"/>
            </a:ln>
            <a:effectLst/>
          </p:spPr>
          <p:txBody>
            <a:bodyPr rtlCol="0" anchor="ctr"/>
            <a:lstStyle/>
            <a:p>
              <a:pPr algn="ctr"/>
              <a:endParaRPr lang="en-US">
                <a:solidFill>
                  <a:srgbClr val="0070C0"/>
                </a:solidFill>
              </a:endParaRPr>
            </a:p>
          </p:txBody>
        </p:sp>
        <p:sp>
          <p:nvSpPr>
            <p:cNvPr id="14" name="Oval 13">
              <a:extLst>
                <a:ext uri="{FF2B5EF4-FFF2-40B4-BE49-F238E27FC236}">
                  <a16:creationId xmlns:a16="http://schemas.microsoft.com/office/drawing/2014/main" id="{F558BEF9-49D1-A392-0741-7EA1C18DA245}"/>
                </a:ext>
              </a:extLst>
            </p:cNvPr>
            <p:cNvSpPr/>
            <p:nvPr/>
          </p:nvSpPr>
          <p:spPr bwMode="auto">
            <a:xfrm>
              <a:off x="1371600" y="2419350"/>
              <a:ext cx="1219195" cy="1154668"/>
            </a:xfrm>
            <a:prstGeom prst="ellipse">
              <a:avLst/>
            </a:prstGeom>
            <a:noFill/>
            <a:ln w="25400" cap="flat" cmpd="sng" algn="ctr">
              <a:solidFill>
                <a:srgbClr val="0070C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5" name="Oval 14">
              <a:extLst>
                <a:ext uri="{FF2B5EF4-FFF2-40B4-BE49-F238E27FC236}">
                  <a16:creationId xmlns:a16="http://schemas.microsoft.com/office/drawing/2014/main" id="{4BDA0693-9ABB-6A41-D5D0-7738AEB20EDD}"/>
                </a:ext>
              </a:extLst>
            </p:cNvPr>
            <p:cNvSpPr/>
            <p:nvPr/>
          </p:nvSpPr>
          <p:spPr bwMode="auto">
            <a:xfrm>
              <a:off x="6450168" y="2454498"/>
              <a:ext cx="1219195" cy="1154668"/>
            </a:xfrm>
            <a:prstGeom prst="ellipse">
              <a:avLst/>
            </a:prstGeom>
            <a:noFill/>
            <a:ln w="25400" cap="flat" cmpd="sng" algn="ctr">
              <a:solidFill>
                <a:srgbClr val="0070C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cxnSp>
          <p:nvCxnSpPr>
            <p:cNvPr id="19" name="Straight Arrow Connector 18">
              <a:extLst>
                <a:ext uri="{FF2B5EF4-FFF2-40B4-BE49-F238E27FC236}">
                  <a16:creationId xmlns:a16="http://schemas.microsoft.com/office/drawing/2014/main" id="{1F5DFC0F-DAB5-C53A-BE4C-D24AFF8AD74E}"/>
                </a:ext>
              </a:extLst>
            </p:cNvPr>
            <p:cNvCxnSpPr/>
            <p:nvPr/>
          </p:nvCxnSpPr>
          <p:spPr bwMode="auto">
            <a:xfrm flipV="1">
              <a:off x="4267200" y="3409950"/>
              <a:ext cx="0" cy="351219"/>
            </a:xfrm>
            <a:prstGeom prst="straightConnector1">
              <a:avLst/>
            </a:prstGeom>
            <a:solidFill>
              <a:schemeClr val="accent1"/>
            </a:solidFill>
            <a:ln w="25400" cap="flat" cmpd="sng" algn="ctr">
              <a:solidFill>
                <a:srgbClr val="0070C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459775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E42C3-F70A-5259-885A-338B0CE888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7AC18-DFAC-D406-60C5-86AF34866426}"/>
              </a:ext>
            </a:extLst>
          </p:cNvPr>
          <p:cNvSpPr>
            <a:spLocks noGrp="1"/>
          </p:cNvSpPr>
          <p:nvPr>
            <p:ph type="title"/>
          </p:nvPr>
        </p:nvSpPr>
        <p:spPr>
          <a:xfrm>
            <a:off x="228601" y="285750"/>
            <a:ext cx="8915400" cy="490538"/>
          </a:xfrm>
          <a:solidFill>
            <a:schemeClr val="bg1"/>
          </a:solidFill>
        </p:spPr>
        <p:txBody>
          <a:bodyPr/>
          <a:lstStyle/>
          <a:p>
            <a:r>
              <a:rPr lang="en-US" dirty="0"/>
              <a:t>Sense of Deep Learning for Semantic Segmentation</a:t>
            </a:r>
          </a:p>
        </p:txBody>
      </p:sp>
      <p:grpSp>
        <p:nvGrpSpPr>
          <p:cNvPr id="9" name="Group 8">
            <a:extLst>
              <a:ext uri="{FF2B5EF4-FFF2-40B4-BE49-F238E27FC236}">
                <a16:creationId xmlns:a16="http://schemas.microsoft.com/office/drawing/2014/main" id="{979FE60A-4E4C-3FE0-CBAC-EEBAD7B734EE}"/>
              </a:ext>
            </a:extLst>
          </p:cNvPr>
          <p:cNvGrpSpPr/>
          <p:nvPr/>
        </p:nvGrpSpPr>
        <p:grpSpPr>
          <a:xfrm>
            <a:off x="0" y="816238"/>
            <a:ext cx="9144000" cy="3660512"/>
            <a:chOff x="0" y="816238"/>
            <a:chExt cx="9144000" cy="3660512"/>
          </a:xfrm>
        </p:grpSpPr>
        <p:pic>
          <p:nvPicPr>
            <p:cNvPr id="3" name="Picture 2">
              <a:extLst>
                <a:ext uri="{FF2B5EF4-FFF2-40B4-BE49-F238E27FC236}">
                  <a16:creationId xmlns:a16="http://schemas.microsoft.com/office/drawing/2014/main" id="{9FC88D96-4878-D6A5-228F-970DF0EFF0E2}"/>
                </a:ext>
              </a:extLst>
            </p:cNvPr>
            <p:cNvPicPr>
              <a:picLocks noChangeAspect="1"/>
            </p:cNvPicPr>
            <p:nvPr/>
          </p:nvPicPr>
          <p:blipFill>
            <a:blip r:embed="rId2"/>
            <a:stretch>
              <a:fillRect/>
            </a:stretch>
          </p:blipFill>
          <p:spPr>
            <a:xfrm>
              <a:off x="0" y="2311956"/>
              <a:ext cx="9144000" cy="1356375"/>
            </a:xfrm>
            <a:prstGeom prst="rect">
              <a:avLst/>
            </a:prstGeom>
          </p:spPr>
        </p:pic>
        <p:cxnSp>
          <p:nvCxnSpPr>
            <p:cNvPr id="5" name="Straight Arrow Connector 4">
              <a:extLst>
                <a:ext uri="{FF2B5EF4-FFF2-40B4-BE49-F238E27FC236}">
                  <a16:creationId xmlns:a16="http://schemas.microsoft.com/office/drawing/2014/main" id="{781CDE9C-4A82-AB91-DE1D-1F6EECC9699C}"/>
                </a:ext>
              </a:extLst>
            </p:cNvPr>
            <p:cNvCxnSpPr/>
            <p:nvPr/>
          </p:nvCxnSpPr>
          <p:spPr bwMode="auto">
            <a:xfrm>
              <a:off x="609600" y="3973131"/>
              <a:ext cx="3657600" cy="0"/>
            </a:xfrm>
            <a:prstGeom prst="straightConnector1">
              <a:avLst/>
            </a:prstGeom>
            <a:solidFill>
              <a:schemeClr val="accent1"/>
            </a:solidFill>
            <a:ln w="2540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Straight Arrow Connector 5">
              <a:extLst>
                <a:ext uri="{FF2B5EF4-FFF2-40B4-BE49-F238E27FC236}">
                  <a16:creationId xmlns:a16="http://schemas.microsoft.com/office/drawing/2014/main" id="{6E631014-E00D-DA29-B537-4DC0391DBEC7}"/>
                </a:ext>
              </a:extLst>
            </p:cNvPr>
            <p:cNvCxnSpPr/>
            <p:nvPr/>
          </p:nvCxnSpPr>
          <p:spPr bwMode="auto">
            <a:xfrm>
              <a:off x="4495800" y="3973131"/>
              <a:ext cx="3657600" cy="0"/>
            </a:xfrm>
            <a:prstGeom prst="straightConnector1">
              <a:avLst/>
            </a:prstGeom>
            <a:solidFill>
              <a:schemeClr val="accent1"/>
            </a:solidFill>
            <a:ln w="25400" cap="flat" cmpd="sng" algn="ctr">
              <a:solidFill>
                <a:srgbClr val="00206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a:extLst>
                <a:ext uri="{FF2B5EF4-FFF2-40B4-BE49-F238E27FC236}">
                  <a16:creationId xmlns:a16="http://schemas.microsoft.com/office/drawing/2014/main" id="{CA7456C4-B1E4-CE8A-3DBD-BE04B740336A}"/>
                </a:ext>
              </a:extLst>
            </p:cNvPr>
            <p:cNvSpPr txBox="1"/>
            <p:nvPr/>
          </p:nvSpPr>
          <p:spPr>
            <a:xfrm>
              <a:off x="1295400" y="4092661"/>
              <a:ext cx="2147704" cy="369332"/>
            </a:xfrm>
            <a:prstGeom prst="rect">
              <a:avLst/>
            </a:prstGeom>
            <a:noFill/>
          </p:spPr>
          <p:txBody>
            <a:bodyPr wrap="none" rtlCol="0">
              <a:spAutoFit/>
            </a:bodyPr>
            <a:lstStyle/>
            <a:p>
              <a:r>
                <a:rPr lang="en-US" dirty="0"/>
                <a:t>Normal convolution</a:t>
              </a:r>
            </a:p>
          </p:txBody>
        </p:sp>
        <p:sp>
          <p:nvSpPr>
            <p:cNvPr id="8" name="TextBox 7">
              <a:extLst>
                <a:ext uri="{FF2B5EF4-FFF2-40B4-BE49-F238E27FC236}">
                  <a16:creationId xmlns:a16="http://schemas.microsoft.com/office/drawing/2014/main" id="{356E1279-5FD9-137E-D6E8-CA0849801235}"/>
                </a:ext>
              </a:extLst>
            </p:cNvPr>
            <p:cNvSpPr txBox="1"/>
            <p:nvPr/>
          </p:nvSpPr>
          <p:spPr>
            <a:xfrm>
              <a:off x="4975853" y="4107418"/>
              <a:ext cx="2567947" cy="369332"/>
            </a:xfrm>
            <a:prstGeom prst="rect">
              <a:avLst/>
            </a:prstGeom>
            <a:noFill/>
          </p:spPr>
          <p:txBody>
            <a:bodyPr wrap="none" rtlCol="0">
              <a:spAutoFit/>
            </a:bodyPr>
            <a:lstStyle/>
            <a:p>
              <a:r>
                <a:rPr lang="en-US" dirty="0"/>
                <a:t>Transposed convolution</a:t>
              </a:r>
            </a:p>
          </p:txBody>
        </p:sp>
        <p:cxnSp>
          <p:nvCxnSpPr>
            <p:cNvPr id="4" name="Straight Arrow Connector 3">
              <a:extLst>
                <a:ext uri="{FF2B5EF4-FFF2-40B4-BE49-F238E27FC236}">
                  <a16:creationId xmlns:a16="http://schemas.microsoft.com/office/drawing/2014/main" id="{60D82BF7-1E06-DE6F-565C-836BEE1798E1}"/>
                </a:ext>
              </a:extLst>
            </p:cNvPr>
            <p:cNvCxnSpPr/>
            <p:nvPr/>
          </p:nvCxnSpPr>
          <p:spPr bwMode="auto">
            <a:xfrm flipV="1">
              <a:off x="1981200" y="3439731"/>
              <a:ext cx="0" cy="351219"/>
            </a:xfrm>
            <a:prstGeom prst="straightConnector1">
              <a:avLst/>
            </a:prstGeom>
            <a:solidFill>
              <a:schemeClr val="accent1"/>
            </a:solidFill>
            <a:ln w="2540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47FFBF80-677F-16F3-87AA-23E780AEF4E1}"/>
                </a:ext>
              </a:extLst>
            </p:cNvPr>
            <p:cNvCxnSpPr/>
            <p:nvPr/>
          </p:nvCxnSpPr>
          <p:spPr bwMode="auto">
            <a:xfrm flipV="1">
              <a:off x="5739684" y="3439731"/>
              <a:ext cx="0" cy="351219"/>
            </a:xfrm>
            <a:prstGeom prst="straightConnector1">
              <a:avLst/>
            </a:prstGeom>
            <a:solidFill>
              <a:schemeClr val="accent1"/>
            </a:solidFill>
            <a:ln w="2540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a:extLst>
                <a:ext uri="{FF2B5EF4-FFF2-40B4-BE49-F238E27FC236}">
                  <a16:creationId xmlns:a16="http://schemas.microsoft.com/office/drawing/2014/main" id="{8C88D041-1326-6873-F12A-22BBD11BF92B}"/>
                </a:ext>
              </a:extLst>
            </p:cNvPr>
            <p:cNvSpPr txBox="1"/>
            <p:nvPr/>
          </p:nvSpPr>
          <p:spPr>
            <a:xfrm>
              <a:off x="1909293" y="816238"/>
              <a:ext cx="5634507" cy="646331"/>
            </a:xfrm>
            <a:prstGeom prst="rect">
              <a:avLst/>
            </a:prstGeom>
            <a:noFill/>
          </p:spPr>
          <p:txBody>
            <a:bodyPr wrap="square" rtlCol="0">
              <a:spAutoFit/>
            </a:bodyPr>
            <a:lstStyle/>
            <a:p>
              <a:r>
                <a:rPr lang="en-US" dirty="0">
                  <a:solidFill>
                    <a:srgbClr val="0070C0"/>
                  </a:solidFill>
                </a:rPr>
                <a:t>Skip convolution to pass high resolution image features to the resized image with extracted features</a:t>
              </a:r>
            </a:p>
          </p:txBody>
        </p:sp>
        <p:sp>
          <p:nvSpPr>
            <p:cNvPr id="13" name="Freeform: Shape 12">
              <a:extLst>
                <a:ext uri="{FF2B5EF4-FFF2-40B4-BE49-F238E27FC236}">
                  <a16:creationId xmlns:a16="http://schemas.microsoft.com/office/drawing/2014/main" id="{FF61F732-0670-A19A-2A00-EB75FA5B327A}"/>
                </a:ext>
              </a:extLst>
            </p:cNvPr>
            <p:cNvSpPr/>
            <p:nvPr/>
          </p:nvSpPr>
          <p:spPr bwMode="auto">
            <a:xfrm>
              <a:off x="1981200" y="1497717"/>
              <a:ext cx="5105400" cy="921633"/>
            </a:xfrm>
            <a:custGeom>
              <a:avLst/>
              <a:gdLst>
                <a:gd name="connsiteX0" fmla="*/ 0 w 4945487"/>
                <a:gd name="connsiteY0" fmla="*/ 565060 h 590817"/>
                <a:gd name="connsiteX1" fmla="*/ 708338 w 4945487"/>
                <a:gd name="connsiteY1" fmla="*/ 217330 h 590817"/>
                <a:gd name="connsiteX2" fmla="*/ 1918952 w 4945487"/>
                <a:gd name="connsiteY2" fmla="*/ 24147 h 590817"/>
                <a:gd name="connsiteX3" fmla="*/ 3026535 w 4945487"/>
                <a:gd name="connsiteY3" fmla="*/ 24147 h 590817"/>
                <a:gd name="connsiteX4" fmla="*/ 4095481 w 4945487"/>
                <a:gd name="connsiteY4" fmla="*/ 217330 h 590817"/>
                <a:gd name="connsiteX5" fmla="*/ 4945487 w 4945487"/>
                <a:gd name="connsiteY5" fmla="*/ 590817 h 59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5487" h="590817">
                  <a:moveTo>
                    <a:pt x="0" y="565060"/>
                  </a:moveTo>
                  <a:cubicBezTo>
                    <a:pt x="194256" y="436271"/>
                    <a:pt x="388513" y="307482"/>
                    <a:pt x="708338" y="217330"/>
                  </a:cubicBezTo>
                  <a:cubicBezTo>
                    <a:pt x="1028163" y="127178"/>
                    <a:pt x="1532586" y="56344"/>
                    <a:pt x="1918952" y="24147"/>
                  </a:cubicBezTo>
                  <a:cubicBezTo>
                    <a:pt x="2305318" y="-8050"/>
                    <a:pt x="2663780" y="-8050"/>
                    <a:pt x="3026535" y="24147"/>
                  </a:cubicBezTo>
                  <a:cubicBezTo>
                    <a:pt x="3389290" y="56344"/>
                    <a:pt x="3775656" y="122885"/>
                    <a:pt x="4095481" y="217330"/>
                  </a:cubicBezTo>
                  <a:cubicBezTo>
                    <a:pt x="4415306" y="311775"/>
                    <a:pt x="4680396" y="451296"/>
                    <a:pt x="4945487" y="590817"/>
                  </a:cubicBezTo>
                </a:path>
              </a:pathLst>
            </a:custGeom>
            <a:noFill/>
            <a:ln w="25400" cap="flat" cmpd="sng" algn="ctr">
              <a:solidFill>
                <a:srgbClr val="0070C0"/>
              </a:solidFill>
              <a:prstDash val="solid"/>
              <a:miter lim="800000"/>
              <a:headEnd type="none" w="med" len="med"/>
              <a:tailEnd type="triangle" w="lg" len="lg"/>
            </a:ln>
            <a:effectLst/>
          </p:spPr>
          <p:txBody>
            <a:bodyPr rtlCol="0" anchor="ctr"/>
            <a:lstStyle/>
            <a:p>
              <a:pPr algn="ctr"/>
              <a:endParaRPr lang="en-US">
                <a:solidFill>
                  <a:srgbClr val="0070C0"/>
                </a:solidFill>
              </a:endParaRPr>
            </a:p>
          </p:txBody>
        </p:sp>
        <p:sp>
          <p:nvSpPr>
            <p:cNvPr id="14" name="Oval 13">
              <a:extLst>
                <a:ext uri="{FF2B5EF4-FFF2-40B4-BE49-F238E27FC236}">
                  <a16:creationId xmlns:a16="http://schemas.microsoft.com/office/drawing/2014/main" id="{157EC93E-B14C-8EDD-BE77-4F3CEAF39B51}"/>
                </a:ext>
              </a:extLst>
            </p:cNvPr>
            <p:cNvSpPr/>
            <p:nvPr/>
          </p:nvSpPr>
          <p:spPr bwMode="auto">
            <a:xfrm>
              <a:off x="1371600" y="2419350"/>
              <a:ext cx="1219195" cy="1154668"/>
            </a:xfrm>
            <a:prstGeom prst="ellipse">
              <a:avLst/>
            </a:prstGeom>
            <a:noFill/>
            <a:ln w="25400" cap="flat" cmpd="sng" algn="ctr">
              <a:solidFill>
                <a:srgbClr val="0070C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5" name="Oval 14">
              <a:extLst>
                <a:ext uri="{FF2B5EF4-FFF2-40B4-BE49-F238E27FC236}">
                  <a16:creationId xmlns:a16="http://schemas.microsoft.com/office/drawing/2014/main" id="{CC791E83-9E7E-B164-CBAD-BE783476DC29}"/>
                </a:ext>
              </a:extLst>
            </p:cNvPr>
            <p:cNvSpPr/>
            <p:nvPr/>
          </p:nvSpPr>
          <p:spPr bwMode="auto">
            <a:xfrm>
              <a:off x="6450168" y="2454498"/>
              <a:ext cx="1219195" cy="1154668"/>
            </a:xfrm>
            <a:prstGeom prst="ellipse">
              <a:avLst/>
            </a:prstGeom>
            <a:noFill/>
            <a:ln w="25400" cap="flat" cmpd="sng" algn="ctr">
              <a:solidFill>
                <a:srgbClr val="0070C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6" name="Oval 15">
              <a:extLst>
                <a:ext uri="{FF2B5EF4-FFF2-40B4-BE49-F238E27FC236}">
                  <a16:creationId xmlns:a16="http://schemas.microsoft.com/office/drawing/2014/main" id="{E7E3EACD-8D4B-0B92-7008-3E9174C51158}"/>
                </a:ext>
              </a:extLst>
            </p:cNvPr>
            <p:cNvSpPr/>
            <p:nvPr/>
          </p:nvSpPr>
          <p:spPr bwMode="auto">
            <a:xfrm>
              <a:off x="1463355" y="2479952"/>
              <a:ext cx="1035683" cy="1020382"/>
            </a:xfrm>
            <a:prstGeom prst="ellipse">
              <a:avLst/>
            </a:prstGeom>
            <a:noFill/>
            <a:ln w="254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7" name="Oval 16">
              <a:extLst>
                <a:ext uri="{FF2B5EF4-FFF2-40B4-BE49-F238E27FC236}">
                  <a16:creationId xmlns:a16="http://schemas.microsoft.com/office/drawing/2014/main" id="{FF8476A0-33E2-CE27-BA59-5682ED5B497F}"/>
                </a:ext>
              </a:extLst>
            </p:cNvPr>
            <p:cNvSpPr/>
            <p:nvPr/>
          </p:nvSpPr>
          <p:spPr bwMode="auto">
            <a:xfrm>
              <a:off x="5292283" y="2546528"/>
              <a:ext cx="944312" cy="906082"/>
            </a:xfrm>
            <a:prstGeom prst="ellipse">
              <a:avLst/>
            </a:prstGeom>
            <a:noFill/>
            <a:ln w="254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8" name="Freeform: Shape 17">
              <a:extLst>
                <a:ext uri="{FF2B5EF4-FFF2-40B4-BE49-F238E27FC236}">
                  <a16:creationId xmlns:a16="http://schemas.microsoft.com/office/drawing/2014/main" id="{6DDD2C81-D6B1-8B6C-5663-9F50AE42181E}"/>
                </a:ext>
              </a:extLst>
            </p:cNvPr>
            <p:cNvSpPr/>
            <p:nvPr/>
          </p:nvSpPr>
          <p:spPr bwMode="auto">
            <a:xfrm>
              <a:off x="2201805" y="1666036"/>
              <a:ext cx="4653361" cy="804983"/>
            </a:xfrm>
            <a:custGeom>
              <a:avLst/>
              <a:gdLst>
                <a:gd name="connsiteX0" fmla="*/ 0 w 4945487"/>
                <a:gd name="connsiteY0" fmla="*/ 565060 h 590817"/>
                <a:gd name="connsiteX1" fmla="*/ 708338 w 4945487"/>
                <a:gd name="connsiteY1" fmla="*/ 217330 h 590817"/>
                <a:gd name="connsiteX2" fmla="*/ 1918952 w 4945487"/>
                <a:gd name="connsiteY2" fmla="*/ 24147 h 590817"/>
                <a:gd name="connsiteX3" fmla="*/ 3026535 w 4945487"/>
                <a:gd name="connsiteY3" fmla="*/ 24147 h 590817"/>
                <a:gd name="connsiteX4" fmla="*/ 4095481 w 4945487"/>
                <a:gd name="connsiteY4" fmla="*/ 217330 h 590817"/>
                <a:gd name="connsiteX5" fmla="*/ 4945487 w 4945487"/>
                <a:gd name="connsiteY5" fmla="*/ 590817 h 59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5487" h="590817">
                  <a:moveTo>
                    <a:pt x="0" y="565060"/>
                  </a:moveTo>
                  <a:cubicBezTo>
                    <a:pt x="194256" y="436271"/>
                    <a:pt x="388513" y="307482"/>
                    <a:pt x="708338" y="217330"/>
                  </a:cubicBezTo>
                  <a:cubicBezTo>
                    <a:pt x="1028163" y="127178"/>
                    <a:pt x="1532586" y="56344"/>
                    <a:pt x="1918952" y="24147"/>
                  </a:cubicBezTo>
                  <a:cubicBezTo>
                    <a:pt x="2305318" y="-8050"/>
                    <a:pt x="2663780" y="-8050"/>
                    <a:pt x="3026535" y="24147"/>
                  </a:cubicBezTo>
                  <a:cubicBezTo>
                    <a:pt x="3389290" y="56344"/>
                    <a:pt x="3775656" y="122885"/>
                    <a:pt x="4095481" y="217330"/>
                  </a:cubicBezTo>
                  <a:cubicBezTo>
                    <a:pt x="4415306" y="311775"/>
                    <a:pt x="4680396" y="451296"/>
                    <a:pt x="4945487" y="590817"/>
                  </a:cubicBezTo>
                </a:path>
              </a:pathLst>
            </a:custGeom>
            <a:noFill/>
            <a:ln w="25400" cap="flat" cmpd="sng" algn="ctr">
              <a:solidFill>
                <a:srgbClr val="FF0000"/>
              </a:solidFill>
              <a:prstDash val="solid"/>
              <a:miter lim="800000"/>
              <a:headEnd type="none" w="med" len="med"/>
              <a:tailEnd type="triangle" w="lg" len="lg"/>
            </a:ln>
            <a:effectLst/>
          </p:spPr>
          <p:txBody>
            <a:bodyPr rtlCol="0" anchor="ctr"/>
            <a:lstStyle/>
            <a:p>
              <a:pPr algn="ctr"/>
              <a:endParaRPr lang="en-US">
                <a:solidFill>
                  <a:srgbClr val="0070C0"/>
                </a:solidFill>
              </a:endParaRPr>
            </a:p>
          </p:txBody>
        </p:sp>
        <p:cxnSp>
          <p:nvCxnSpPr>
            <p:cNvPr id="19" name="Straight Arrow Connector 18">
              <a:extLst>
                <a:ext uri="{FF2B5EF4-FFF2-40B4-BE49-F238E27FC236}">
                  <a16:creationId xmlns:a16="http://schemas.microsoft.com/office/drawing/2014/main" id="{59469176-834D-8284-05B7-C879C03BB0F1}"/>
                </a:ext>
              </a:extLst>
            </p:cNvPr>
            <p:cNvCxnSpPr/>
            <p:nvPr/>
          </p:nvCxnSpPr>
          <p:spPr bwMode="auto">
            <a:xfrm flipV="1">
              <a:off x="4267200" y="3409950"/>
              <a:ext cx="0" cy="351219"/>
            </a:xfrm>
            <a:prstGeom prst="straightConnector1">
              <a:avLst/>
            </a:prstGeom>
            <a:solidFill>
              <a:schemeClr val="accent1"/>
            </a:solidFill>
            <a:ln w="25400" cap="flat" cmpd="sng" algn="ctr">
              <a:solidFill>
                <a:srgbClr val="0070C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a:extLst>
                <a:ext uri="{FF2B5EF4-FFF2-40B4-BE49-F238E27FC236}">
                  <a16:creationId xmlns:a16="http://schemas.microsoft.com/office/drawing/2014/main" id="{973F3792-80D6-7EB7-09F4-D3B8EAA1F799}"/>
                </a:ext>
              </a:extLst>
            </p:cNvPr>
            <p:cNvSpPr txBox="1"/>
            <p:nvPr/>
          </p:nvSpPr>
          <p:spPr>
            <a:xfrm>
              <a:off x="2545184" y="1917970"/>
              <a:ext cx="3984939" cy="646331"/>
            </a:xfrm>
            <a:prstGeom prst="rect">
              <a:avLst/>
            </a:prstGeom>
            <a:noFill/>
          </p:spPr>
          <p:txBody>
            <a:bodyPr wrap="square" rtlCol="0">
              <a:spAutoFit/>
            </a:bodyPr>
            <a:lstStyle/>
            <a:p>
              <a:r>
                <a:rPr lang="en-US" dirty="0">
                  <a:solidFill>
                    <a:srgbClr val="FF0000"/>
                  </a:solidFill>
                </a:rPr>
                <a:t>Pass special features and contextual information to the resized image</a:t>
              </a:r>
            </a:p>
          </p:txBody>
        </p:sp>
        <p:cxnSp>
          <p:nvCxnSpPr>
            <p:cNvPr id="21" name="Straight Arrow Connector 20">
              <a:extLst>
                <a:ext uri="{FF2B5EF4-FFF2-40B4-BE49-F238E27FC236}">
                  <a16:creationId xmlns:a16="http://schemas.microsoft.com/office/drawing/2014/main" id="{DB39B1C5-DA60-437F-B045-D1AB59658CD4}"/>
                </a:ext>
              </a:extLst>
            </p:cNvPr>
            <p:cNvCxnSpPr/>
            <p:nvPr/>
          </p:nvCxnSpPr>
          <p:spPr bwMode="auto">
            <a:xfrm rot="5400000" flipV="1">
              <a:off x="6354514" y="2911124"/>
              <a:ext cx="0" cy="351219"/>
            </a:xfrm>
            <a:prstGeom prst="straightConnector1">
              <a:avLst/>
            </a:prstGeom>
            <a:solidFill>
              <a:schemeClr val="accent1"/>
            </a:solidFill>
            <a:ln w="25400" cap="flat" cmpd="sng" algn="ctr">
              <a:solidFill>
                <a:srgbClr val="FF000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7068092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58876-C5D5-AE44-DE00-7F1BEFB7258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4D9A538-7D9A-233E-A8AD-3C18CA65F496}"/>
              </a:ext>
            </a:extLst>
          </p:cNvPr>
          <p:cNvSpPr txBox="1"/>
          <p:nvPr/>
        </p:nvSpPr>
        <p:spPr>
          <a:xfrm rot="20891098">
            <a:off x="3284780" y="2264493"/>
            <a:ext cx="2244418" cy="646331"/>
          </a:xfrm>
          <a:prstGeom prst="rect">
            <a:avLst/>
          </a:prstGeom>
          <a:noFill/>
        </p:spPr>
        <p:txBody>
          <a:bodyPr wrap="square" rtlCol="0">
            <a:spAutoFit/>
          </a:bodyPr>
          <a:lstStyle/>
          <a:p>
            <a:r>
              <a:rPr lang="en-US" sz="3600" dirty="0">
                <a:solidFill>
                  <a:srgbClr val="333399"/>
                </a:solidFill>
              </a:rPr>
              <a:t>U-Net</a:t>
            </a:r>
          </a:p>
        </p:txBody>
      </p:sp>
    </p:spTree>
    <p:extLst>
      <p:ext uri="{BB962C8B-B14F-4D97-AF65-F5344CB8AC3E}">
        <p14:creationId xmlns:p14="http://schemas.microsoft.com/office/powerpoint/2010/main" val="3734917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9BDA804-E8AC-7023-9390-F7197AB1CA17}"/>
              </a:ext>
            </a:extLst>
          </p:cNvPr>
          <p:cNvSpPr>
            <a:spLocks noGrp="1"/>
          </p:cNvSpPr>
          <p:nvPr>
            <p:ph type="title"/>
          </p:nvPr>
        </p:nvSpPr>
        <p:spPr>
          <a:xfrm>
            <a:off x="838201" y="285750"/>
            <a:ext cx="8229600" cy="490538"/>
          </a:xfrm>
        </p:spPr>
        <p:txBody>
          <a:bodyPr/>
          <a:lstStyle/>
          <a:p>
            <a:r>
              <a:rPr lang="en-US" dirty="0"/>
              <a:t>Anchor Boxes as Templates for Bounding Boxes </a:t>
            </a:r>
          </a:p>
        </p:txBody>
      </p:sp>
      <p:pic>
        <p:nvPicPr>
          <p:cNvPr id="8" name="Picture 7" descr="A grid with a grid and a blue and orange rectangle&#10;&#10;Description automatically generated with medium confidence">
            <a:extLst>
              <a:ext uri="{FF2B5EF4-FFF2-40B4-BE49-F238E27FC236}">
                <a16:creationId xmlns:a16="http://schemas.microsoft.com/office/drawing/2014/main" id="{298AAD5B-5EF9-9C74-7483-C4C8EE4280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501" y="1428750"/>
            <a:ext cx="8764997" cy="2718419"/>
          </a:xfrm>
          <a:prstGeom prst="rect">
            <a:avLst/>
          </a:prstGeom>
        </p:spPr>
      </p:pic>
    </p:spTree>
    <p:extLst>
      <p:ext uri="{BB962C8B-B14F-4D97-AF65-F5344CB8AC3E}">
        <p14:creationId xmlns:p14="http://schemas.microsoft.com/office/powerpoint/2010/main" val="9637491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5F5B4-0F3D-118A-6A0C-D600883117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5BD532-BE46-F0C1-D7CD-9D6C41F83306}"/>
              </a:ext>
            </a:extLst>
          </p:cNvPr>
          <p:cNvSpPr>
            <a:spLocks noGrp="1"/>
          </p:cNvSpPr>
          <p:nvPr>
            <p:ph type="title"/>
          </p:nvPr>
        </p:nvSpPr>
        <p:spPr/>
        <p:txBody>
          <a:bodyPr/>
          <a:lstStyle/>
          <a:p>
            <a:r>
              <a:rPr lang="en-US" dirty="0"/>
              <a:t>U-Net </a:t>
            </a:r>
          </a:p>
        </p:txBody>
      </p:sp>
      <p:sp>
        <p:nvSpPr>
          <p:cNvPr id="3" name="Content Placeholder 2">
            <a:extLst>
              <a:ext uri="{FF2B5EF4-FFF2-40B4-BE49-F238E27FC236}">
                <a16:creationId xmlns:a16="http://schemas.microsoft.com/office/drawing/2014/main" id="{A7FC5748-C8A9-1E89-71DE-04AA70BC2BB0}"/>
              </a:ext>
            </a:extLst>
          </p:cNvPr>
          <p:cNvSpPr>
            <a:spLocks noGrp="1"/>
          </p:cNvSpPr>
          <p:nvPr>
            <p:ph sz="half" idx="2"/>
          </p:nvPr>
        </p:nvSpPr>
        <p:spPr>
          <a:xfrm>
            <a:off x="228600" y="923925"/>
            <a:ext cx="5562600" cy="1523999"/>
          </a:xfrm>
        </p:spPr>
        <p:txBody>
          <a:bodyPr/>
          <a:lstStyle/>
          <a:p>
            <a:r>
              <a:rPr lang="en-US" dirty="0"/>
              <a:t>U-Net is a convolutional neural network that was developed for biomedical image segmentation at the Computer Science Department of the University of Freiburg.</a:t>
            </a:r>
          </a:p>
          <a:p>
            <a:r>
              <a:rPr lang="en-US" dirty="0"/>
              <a:t>The network is based on a fully convolutional neural network whose architecture was modified and extended to work with fewer training images and to yield more precise segmentation. </a:t>
            </a:r>
          </a:p>
        </p:txBody>
      </p:sp>
      <p:sp>
        <p:nvSpPr>
          <p:cNvPr id="4" name="Content Placeholder 3">
            <a:extLst>
              <a:ext uri="{FF2B5EF4-FFF2-40B4-BE49-F238E27FC236}">
                <a16:creationId xmlns:a16="http://schemas.microsoft.com/office/drawing/2014/main" id="{30BA623E-A7E1-FB7B-1397-0C803ABCC833}"/>
              </a:ext>
            </a:extLst>
          </p:cNvPr>
          <p:cNvSpPr>
            <a:spLocks noGrp="1"/>
          </p:cNvSpPr>
          <p:nvPr>
            <p:ph sz="half" idx="10"/>
          </p:nvPr>
        </p:nvSpPr>
        <p:spPr>
          <a:xfrm>
            <a:off x="228600" y="3663484"/>
            <a:ext cx="8534400" cy="1194266"/>
          </a:xfrm>
        </p:spPr>
        <p:txBody>
          <a:bodyPr/>
          <a:lstStyle/>
          <a:p>
            <a:r>
              <a:rPr lang="en-US" dirty="0"/>
              <a:t>Segmentation of a 512 × 512 image takes less than a second on a modern GPU.</a:t>
            </a:r>
          </a:p>
          <a:p>
            <a:r>
              <a:rPr lang="en-US" dirty="0"/>
              <a:t>The U-Net architecture has also been employed in diffusion models for iterative image denoising.</a:t>
            </a:r>
          </a:p>
          <a:p>
            <a:endParaRPr lang="en-US" dirty="0"/>
          </a:p>
        </p:txBody>
      </p:sp>
      <p:pic>
        <p:nvPicPr>
          <p:cNvPr id="6" name="Picture 5" descr="A diagram of a diagram&#10;&#10;Description automatically generated">
            <a:extLst>
              <a:ext uri="{FF2B5EF4-FFF2-40B4-BE49-F238E27FC236}">
                <a16:creationId xmlns:a16="http://schemas.microsoft.com/office/drawing/2014/main" id="{F318397D-E1E6-9FD6-5283-36270CD95ED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9282"/>
          <a:stretch/>
        </p:blipFill>
        <p:spPr>
          <a:xfrm>
            <a:off x="5791200" y="1044024"/>
            <a:ext cx="3352800" cy="2011680"/>
          </a:xfrm>
          <a:prstGeom prst="rect">
            <a:avLst/>
          </a:prstGeom>
        </p:spPr>
      </p:pic>
    </p:spTree>
    <p:extLst>
      <p:ext uri="{BB962C8B-B14F-4D97-AF65-F5344CB8AC3E}">
        <p14:creationId xmlns:p14="http://schemas.microsoft.com/office/powerpoint/2010/main" val="36176449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5F5B4-0F3D-118A-6A0C-D600883117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5BD532-BE46-F0C1-D7CD-9D6C41F83306}"/>
              </a:ext>
            </a:extLst>
          </p:cNvPr>
          <p:cNvSpPr>
            <a:spLocks noGrp="1"/>
          </p:cNvSpPr>
          <p:nvPr>
            <p:ph type="title"/>
          </p:nvPr>
        </p:nvSpPr>
        <p:spPr/>
        <p:txBody>
          <a:bodyPr/>
          <a:lstStyle/>
          <a:p>
            <a:r>
              <a:rPr lang="en-US" dirty="0"/>
              <a:t>U-Net Architecture			(2/4)</a:t>
            </a:r>
          </a:p>
        </p:txBody>
      </p:sp>
      <p:pic>
        <p:nvPicPr>
          <p:cNvPr id="6" name="Picture 5" descr="A diagram of a diagram&#10;&#10;Description automatically generated">
            <a:extLst>
              <a:ext uri="{FF2B5EF4-FFF2-40B4-BE49-F238E27FC236}">
                <a16:creationId xmlns:a16="http://schemas.microsoft.com/office/drawing/2014/main" id="{F318397D-E1E6-9FD6-5283-36270CD95ED7}"/>
              </a:ext>
            </a:extLst>
          </p:cNvPr>
          <p:cNvPicPr>
            <a:picLocks noChangeAspect="1"/>
          </p:cNvPicPr>
          <p:nvPr/>
        </p:nvPicPr>
        <p:blipFill rotWithShape="1">
          <a:blip r:embed="rId2">
            <a:extLst>
              <a:ext uri="{28A0092B-C50C-407E-A947-70E740481C1C}">
                <a14:useLocalDpi xmlns:a14="http://schemas.microsoft.com/office/drawing/2010/main" val="0"/>
              </a:ext>
            </a:extLst>
          </a:blip>
          <a:srcRect b="19282"/>
          <a:stretch/>
        </p:blipFill>
        <p:spPr>
          <a:xfrm>
            <a:off x="1143000" y="971550"/>
            <a:ext cx="6477000" cy="3886200"/>
          </a:xfrm>
          <a:prstGeom prst="rect">
            <a:avLst/>
          </a:prstGeom>
        </p:spPr>
      </p:pic>
    </p:spTree>
    <p:extLst>
      <p:ext uri="{BB962C8B-B14F-4D97-AF65-F5344CB8AC3E}">
        <p14:creationId xmlns:p14="http://schemas.microsoft.com/office/powerpoint/2010/main" val="17808531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044C4-84A1-E6A4-18D9-5C04E98D37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290FF-6B50-23EB-C899-37E0860A8F73}"/>
              </a:ext>
            </a:extLst>
          </p:cNvPr>
          <p:cNvSpPr>
            <a:spLocks noGrp="1"/>
          </p:cNvSpPr>
          <p:nvPr>
            <p:ph type="title"/>
          </p:nvPr>
        </p:nvSpPr>
        <p:spPr/>
        <p:txBody>
          <a:bodyPr/>
          <a:lstStyle/>
          <a:p>
            <a:r>
              <a:rPr lang="en-US" dirty="0"/>
              <a:t>U-Net Architecture			(2/3)</a:t>
            </a:r>
          </a:p>
        </p:txBody>
      </p:sp>
      <p:sp>
        <p:nvSpPr>
          <p:cNvPr id="3" name="Content Placeholder 2">
            <a:extLst>
              <a:ext uri="{FF2B5EF4-FFF2-40B4-BE49-F238E27FC236}">
                <a16:creationId xmlns:a16="http://schemas.microsoft.com/office/drawing/2014/main" id="{6ED36FCB-C057-0009-763B-29DA3E93C5F2}"/>
              </a:ext>
            </a:extLst>
          </p:cNvPr>
          <p:cNvSpPr>
            <a:spLocks noGrp="1"/>
          </p:cNvSpPr>
          <p:nvPr>
            <p:ph sz="half" idx="2"/>
          </p:nvPr>
        </p:nvSpPr>
        <p:spPr>
          <a:xfrm>
            <a:off x="465524" y="972642"/>
            <a:ext cx="4944676" cy="2023291"/>
          </a:xfrm>
        </p:spPr>
        <p:txBody>
          <a:bodyPr/>
          <a:lstStyle/>
          <a:p>
            <a:r>
              <a:rPr lang="en-US" b="1" dirty="0"/>
              <a:t>U-Net</a:t>
            </a:r>
            <a:r>
              <a:rPr lang="en-US" dirty="0"/>
              <a:t> is an architecture for semantic segmentation. </a:t>
            </a:r>
          </a:p>
          <a:p>
            <a:r>
              <a:rPr lang="en-US" dirty="0"/>
              <a:t>It consists of a contracting path and an expansive path. </a:t>
            </a:r>
          </a:p>
          <a:p>
            <a:r>
              <a:rPr lang="en-US" dirty="0"/>
              <a:t>The contracting path follows the typical architecture of a convolutional network. </a:t>
            </a:r>
          </a:p>
        </p:txBody>
      </p:sp>
      <p:sp>
        <p:nvSpPr>
          <p:cNvPr id="5" name="Content Placeholder 4">
            <a:extLst>
              <a:ext uri="{FF2B5EF4-FFF2-40B4-BE49-F238E27FC236}">
                <a16:creationId xmlns:a16="http://schemas.microsoft.com/office/drawing/2014/main" id="{420301D6-0B33-ACD3-3548-13C3F702BA66}"/>
              </a:ext>
            </a:extLst>
          </p:cNvPr>
          <p:cNvSpPr>
            <a:spLocks noGrp="1"/>
          </p:cNvSpPr>
          <p:nvPr>
            <p:ph sz="half" idx="10"/>
          </p:nvPr>
        </p:nvSpPr>
        <p:spPr>
          <a:xfrm>
            <a:off x="465524" y="2948126"/>
            <a:ext cx="8175128" cy="1480078"/>
          </a:xfrm>
        </p:spPr>
        <p:txBody>
          <a:bodyPr/>
          <a:lstStyle/>
          <a:p>
            <a:r>
              <a:rPr lang="en-US" dirty="0"/>
              <a:t>It consists of the repeated application of two 3x3 convolutions (unpadded convolutions), each followed by a rectified linear unit (</a:t>
            </a:r>
            <a:r>
              <a:rPr lang="en-US" dirty="0" err="1"/>
              <a:t>ReLU</a:t>
            </a:r>
            <a:r>
              <a:rPr lang="en-US" dirty="0"/>
              <a:t>) and a 2x2 max pooling operation with stride 2 for </a:t>
            </a:r>
            <a:r>
              <a:rPr lang="en-US" dirty="0" err="1"/>
              <a:t>downsampling</a:t>
            </a:r>
            <a:r>
              <a:rPr lang="en-US" dirty="0"/>
              <a:t>. </a:t>
            </a:r>
          </a:p>
          <a:p>
            <a:r>
              <a:rPr lang="en-US" dirty="0"/>
              <a:t>At each </a:t>
            </a:r>
            <a:r>
              <a:rPr lang="en-US" dirty="0" err="1"/>
              <a:t>downsampling</a:t>
            </a:r>
            <a:r>
              <a:rPr lang="en-US" dirty="0"/>
              <a:t> step we double the number of feature channels. </a:t>
            </a:r>
          </a:p>
          <a:p>
            <a:endParaRPr lang="en-US" dirty="0"/>
          </a:p>
        </p:txBody>
      </p:sp>
      <p:pic>
        <p:nvPicPr>
          <p:cNvPr id="6" name="Picture 5" descr="A diagram of a diagram&#10;&#10;Description automatically generated">
            <a:extLst>
              <a:ext uri="{FF2B5EF4-FFF2-40B4-BE49-F238E27FC236}">
                <a16:creationId xmlns:a16="http://schemas.microsoft.com/office/drawing/2014/main" id="{5B9E0C84-364F-42A4-1F3F-0BD37F1434E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9282"/>
          <a:stretch/>
        </p:blipFill>
        <p:spPr>
          <a:xfrm>
            <a:off x="5681954" y="934746"/>
            <a:ext cx="3309646" cy="1977158"/>
          </a:xfrm>
          <a:prstGeom prst="rect">
            <a:avLst/>
          </a:prstGeom>
        </p:spPr>
      </p:pic>
    </p:spTree>
    <p:extLst>
      <p:ext uri="{BB962C8B-B14F-4D97-AF65-F5344CB8AC3E}">
        <p14:creationId xmlns:p14="http://schemas.microsoft.com/office/powerpoint/2010/main" val="4669469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37BC7-00A9-18D5-214D-1AEFAC828F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683171-FBE8-387B-12B7-F49ECD8D2319}"/>
              </a:ext>
            </a:extLst>
          </p:cNvPr>
          <p:cNvSpPr>
            <a:spLocks noGrp="1"/>
          </p:cNvSpPr>
          <p:nvPr>
            <p:ph type="title"/>
          </p:nvPr>
        </p:nvSpPr>
        <p:spPr/>
        <p:txBody>
          <a:bodyPr/>
          <a:lstStyle/>
          <a:p>
            <a:r>
              <a:rPr lang="en-US" dirty="0"/>
              <a:t>U-Net Architecture			(3/3)</a:t>
            </a:r>
          </a:p>
        </p:txBody>
      </p:sp>
      <p:sp>
        <p:nvSpPr>
          <p:cNvPr id="3" name="Content Placeholder 2">
            <a:extLst>
              <a:ext uri="{FF2B5EF4-FFF2-40B4-BE49-F238E27FC236}">
                <a16:creationId xmlns:a16="http://schemas.microsoft.com/office/drawing/2014/main" id="{5041D0A6-FDAE-AFDE-833F-FE1AB2896709}"/>
              </a:ext>
            </a:extLst>
          </p:cNvPr>
          <p:cNvSpPr>
            <a:spLocks noGrp="1"/>
          </p:cNvSpPr>
          <p:nvPr>
            <p:ph sz="half" idx="2"/>
          </p:nvPr>
        </p:nvSpPr>
        <p:spPr>
          <a:xfrm>
            <a:off x="271754" y="895350"/>
            <a:ext cx="5519446" cy="1523999"/>
          </a:xfrm>
        </p:spPr>
        <p:txBody>
          <a:bodyPr/>
          <a:lstStyle/>
          <a:p>
            <a:r>
              <a:rPr lang="en-US" dirty="0"/>
              <a:t>Every step in the expansive path consists of an </a:t>
            </a:r>
            <a:r>
              <a:rPr lang="en-US" dirty="0" err="1"/>
              <a:t>upsampling</a:t>
            </a:r>
            <a:r>
              <a:rPr lang="en-US" dirty="0"/>
              <a:t> of the feature map followed by a 2x2 convolution (“up-convolution”) that halves the number of feature channels, a concatenation with the correspondingly cropped feature map from the contracting path, and two 3x3 convolutions, each followed by a </a:t>
            </a:r>
            <a:r>
              <a:rPr lang="en-US" dirty="0" err="1"/>
              <a:t>ReLU</a:t>
            </a:r>
            <a:r>
              <a:rPr lang="en-US" dirty="0"/>
              <a:t>. </a:t>
            </a:r>
          </a:p>
        </p:txBody>
      </p:sp>
      <p:sp>
        <p:nvSpPr>
          <p:cNvPr id="4" name="Content Placeholder 3">
            <a:extLst>
              <a:ext uri="{FF2B5EF4-FFF2-40B4-BE49-F238E27FC236}">
                <a16:creationId xmlns:a16="http://schemas.microsoft.com/office/drawing/2014/main" id="{C3C673A9-548F-85D8-FB7B-4154B3F37557}"/>
              </a:ext>
            </a:extLst>
          </p:cNvPr>
          <p:cNvSpPr>
            <a:spLocks noGrp="1"/>
          </p:cNvSpPr>
          <p:nvPr>
            <p:ph sz="half" idx="10"/>
          </p:nvPr>
        </p:nvSpPr>
        <p:spPr>
          <a:xfrm>
            <a:off x="271754" y="3333750"/>
            <a:ext cx="8305800" cy="1041866"/>
          </a:xfrm>
        </p:spPr>
        <p:txBody>
          <a:bodyPr/>
          <a:lstStyle/>
          <a:p>
            <a:r>
              <a:rPr lang="en-US" dirty="0"/>
              <a:t>The cropping is necessary due to the loss of border pixels in every convolution. </a:t>
            </a:r>
          </a:p>
          <a:p>
            <a:r>
              <a:rPr lang="en-US" dirty="0"/>
              <a:t>At the final layer a 1x1 convolution is used to map each 64-component feature vector to the desired number of classes. In total the network has 23 convolutional layers.</a:t>
            </a:r>
          </a:p>
          <a:p>
            <a:endParaRPr lang="en-US" dirty="0"/>
          </a:p>
        </p:txBody>
      </p:sp>
      <p:pic>
        <p:nvPicPr>
          <p:cNvPr id="5" name="Picture 4" descr="A diagram of a diagram&#10;&#10;Description automatically generated">
            <a:extLst>
              <a:ext uri="{FF2B5EF4-FFF2-40B4-BE49-F238E27FC236}">
                <a16:creationId xmlns:a16="http://schemas.microsoft.com/office/drawing/2014/main" id="{6A20B123-DB7A-972B-AEB5-13D56DF190B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9282"/>
          <a:stretch/>
        </p:blipFill>
        <p:spPr>
          <a:xfrm>
            <a:off x="5681954" y="934746"/>
            <a:ext cx="3309646" cy="1977158"/>
          </a:xfrm>
          <a:prstGeom prst="rect">
            <a:avLst/>
          </a:prstGeom>
        </p:spPr>
      </p:pic>
    </p:spTree>
    <p:extLst>
      <p:ext uri="{BB962C8B-B14F-4D97-AF65-F5344CB8AC3E}">
        <p14:creationId xmlns:p14="http://schemas.microsoft.com/office/powerpoint/2010/main" val="39058110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9B579-2174-01E1-2C45-A102F03DF10D}"/>
              </a:ext>
            </a:extLst>
          </p:cNvPr>
          <p:cNvSpPr>
            <a:spLocks noGrp="1"/>
          </p:cNvSpPr>
          <p:nvPr>
            <p:ph type="title"/>
          </p:nvPr>
        </p:nvSpPr>
        <p:spPr/>
        <p:txBody>
          <a:bodyPr/>
          <a:lstStyle/>
          <a:p>
            <a:r>
              <a:rPr lang="en-US" dirty="0"/>
              <a:t>U-Net Example</a:t>
            </a:r>
          </a:p>
        </p:txBody>
      </p:sp>
      <p:pic>
        <p:nvPicPr>
          <p:cNvPr id="6" name="Picture 5">
            <a:extLst>
              <a:ext uri="{FF2B5EF4-FFF2-40B4-BE49-F238E27FC236}">
                <a16:creationId xmlns:a16="http://schemas.microsoft.com/office/drawing/2014/main" id="{04F160BB-56F4-5866-262D-1A943788BDB7}"/>
              </a:ext>
            </a:extLst>
          </p:cNvPr>
          <p:cNvPicPr>
            <a:picLocks noChangeAspect="1"/>
          </p:cNvPicPr>
          <p:nvPr/>
        </p:nvPicPr>
        <p:blipFill>
          <a:blip r:embed="rId2"/>
          <a:stretch>
            <a:fillRect/>
          </a:stretch>
        </p:blipFill>
        <p:spPr>
          <a:xfrm>
            <a:off x="615841" y="890353"/>
            <a:ext cx="7912317" cy="3967397"/>
          </a:xfrm>
          <a:prstGeom prst="rect">
            <a:avLst/>
          </a:prstGeom>
        </p:spPr>
      </p:pic>
    </p:spTree>
    <p:extLst>
      <p:ext uri="{BB962C8B-B14F-4D97-AF65-F5344CB8AC3E}">
        <p14:creationId xmlns:p14="http://schemas.microsoft.com/office/powerpoint/2010/main" val="19388192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C6E1F-BD1D-27AC-42C9-F7FA891D81E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E3FE64-E307-1A58-C63B-F628429F9EE6}"/>
              </a:ext>
            </a:extLst>
          </p:cNvPr>
          <p:cNvSpPr>
            <a:spLocks noGrp="1"/>
          </p:cNvSpPr>
          <p:nvPr>
            <p:ph type="ctrTitle"/>
          </p:nvPr>
        </p:nvSpPr>
        <p:spPr>
          <a:xfrm>
            <a:off x="1066800" y="3714750"/>
            <a:ext cx="7315200" cy="533400"/>
          </a:xfrm>
        </p:spPr>
        <p:txBody>
          <a:bodyPr/>
          <a:lstStyle/>
          <a:p>
            <a:pPr marL="2520950" indent="-2520950"/>
            <a:r>
              <a:rPr lang="en-US" dirty="0"/>
              <a:t>Chapter 17 – Overlapping Objects and Sematic Segmentation</a:t>
            </a:r>
          </a:p>
        </p:txBody>
      </p:sp>
    </p:spTree>
    <p:extLst>
      <p:ext uri="{BB962C8B-B14F-4D97-AF65-F5344CB8AC3E}">
        <p14:creationId xmlns:p14="http://schemas.microsoft.com/office/powerpoint/2010/main" val="1823912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B9A116C-9F01-480C-4F65-CBA1428A9086}"/>
              </a:ext>
            </a:extLst>
          </p:cNvPr>
          <p:cNvSpPr>
            <a:spLocks noGrp="1"/>
          </p:cNvSpPr>
          <p:nvPr>
            <p:ph type="title"/>
          </p:nvPr>
        </p:nvSpPr>
        <p:spPr/>
        <p:txBody>
          <a:bodyPr/>
          <a:lstStyle/>
          <a:p>
            <a:r>
              <a:rPr lang="en-US" sz="3200" dirty="0"/>
              <a:t>Bounding Boxes</a:t>
            </a:r>
            <a:endParaRPr lang="en-US" dirty="0"/>
          </a:p>
        </p:txBody>
      </p:sp>
      <p:sp>
        <p:nvSpPr>
          <p:cNvPr id="4" name="Content Placeholder 3">
            <a:extLst>
              <a:ext uri="{FF2B5EF4-FFF2-40B4-BE49-F238E27FC236}">
                <a16:creationId xmlns:a16="http://schemas.microsoft.com/office/drawing/2014/main" id="{0DE86579-907F-4CE5-0222-063F52577F31}"/>
              </a:ext>
            </a:extLst>
          </p:cNvPr>
          <p:cNvSpPr>
            <a:spLocks noGrp="1"/>
          </p:cNvSpPr>
          <p:nvPr>
            <p:ph idx="1"/>
          </p:nvPr>
        </p:nvSpPr>
        <p:spPr>
          <a:xfrm>
            <a:off x="609600" y="1352550"/>
            <a:ext cx="7794625" cy="1778229"/>
          </a:xfrm>
        </p:spPr>
        <p:txBody>
          <a:bodyPr/>
          <a:lstStyle/>
          <a:p>
            <a:r>
              <a:rPr lang="en-US" sz="1800" dirty="0"/>
              <a:t>A </a:t>
            </a:r>
            <a:r>
              <a:rPr lang="en-US" sz="1800" b="1" i="1" dirty="0"/>
              <a:t>bounding box </a:t>
            </a:r>
            <a:r>
              <a:rPr lang="en-US" sz="1800" dirty="0"/>
              <a:t>is a rectangular region that is used to enclose an object or a specific region of interest within an image. </a:t>
            </a:r>
          </a:p>
          <a:p>
            <a:r>
              <a:rPr lang="en-US" sz="1800" dirty="0"/>
              <a:t>It is represented by four coordinates: (</a:t>
            </a:r>
            <a:r>
              <a:rPr lang="en-US" sz="1800" dirty="0" err="1"/>
              <a:t>x_min</a:t>
            </a:r>
            <a:r>
              <a:rPr lang="en-US" sz="1800" dirty="0"/>
              <a:t>, </a:t>
            </a:r>
            <a:r>
              <a:rPr lang="en-US" sz="1800" dirty="0" err="1"/>
              <a:t>y_min</a:t>
            </a:r>
            <a:r>
              <a:rPr lang="en-US" sz="1800" dirty="0"/>
              <a:t>) representing the top-left corner, and (</a:t>
            </a:r>
            <a:r>
              <a:rPr lang="en-US" sz="1800" dirty="0" err="1"/>
              <a:t>x_max</a:t>
            </a:r>
            <a:r>
              <a:rPr lang="en-US" sz="1800" dirty="0"/>
              <a:t>, </a:t>
            </a:r>
            <a:r>
              <a:rPr lang="en-US" sz="1800" dirty="0" err="1"/>
              <a:t>y_max</a:t>
            </a:r>
            <a:r>
              <a:rPr lang="en-US" sz="1800" dirty="0"/>
              <a:t>) representing the bottom-right corner of the rectangle. </a:t>
            </a:r>
          </a:p>
          <a:p>
            <a:r>
              <a:rPr lang="en-US" sz="1800" dirty="0"/>
              <a:t>Bounding boxes are used to localize objects within an image and are commonly annotated in object detection datasets to provide ground-truth information about the object’s location.</a:t>
            </a:r>
          </a:p>
        </p:txBody>
      </p:sp>
    </p:spTree>
    <p:extLst>
      <p:ext uri="{BB962C8B-B14F-4D97-AF65-F5344CB8AC3E}">
        <p14:creationId xmlns:p14="http://schemas.microsoft.com/office/powerpoint/2010/main" val="2502801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799CF-AE4E-E8D3-AB39-E7F1A1ABBB4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2E09C4E-B894-23EC-B3E4-F66BF381E445}"/>
              </a:ext>
            </a:extLst>
          </p:cNvPr>
          <p:cNvSpPr>
            <a:spLocks noGrp="1"/>
          </p:cNvSpPr>
          <p:nvPr>
            <p:ph type="title"/>
          </p:nvPr>
        </p:nvSpPr>
        <p:spPr/>
        <p:txBody>
          <a:bodyPr/>
          <a:lstStyle/>
          <a:p>
            <a:r>
              <a:rPr lang="en-US" dirty="0"/>
              <a:t>Anchor Boxes</a:t>
            </a:r>
          </a:p>
        </p:txBody>
      </p:sp>
      <p:sp>
        <p:nvSpPr>
          <p:cNvPr id="5" name="Content Placeholder 4">
            <a:extLst>
              <a:ext uri="{FF2B5EF4-FFF2-40B4-BE49-F238E27FC236}">
                <a16:creationId xmlns:a16="http://schemas.microsoft.com/office/drawing/2014/main" id="{BF42BEF2-8304-923F-879C-4E0EF1D7C16E}"/>
              </a:ext>
            </a:extLst>
          </p:cNvPr>
          <p:cNvSpPr>
            <a:spLocks noGrp="1"/>
          </p:cNvSpPr>
          <p:nvPr>
            <p:ph idx="1"/>
          </p:nvPr>
        </p:nvSpPr>
        <p:spPr>
          <a:xfrm>
            <a:off x="685800" y="1123950"/>
            <a:ext cx="7391399" cy="2895600"/>
          </a:xfrm>
        </p:spPr>
        <p:txBody>
          <a:bodyPr/>
          <a:lstStyle/>
          <a:p>
            <a:r>
              <a:rPr lang="en-US" dirty="0"/>
              <a:t>Anchor boxes, also known as anchor priors or default boxes, are pre-defined bounding boxes with specific sizes, aspect ratios, and positions that are used as reference templates during object detection. </a:t>
            </a:r>
          </a:p>
          <a:p>
            <a:r>
              <a:rPr lang="en-US" dirty="0"/>
              <a:t>These anchor boxes are placed at various positions across an image, often in a grid-like pattern, to capture objects of different scales and shapes. </a:t>
            </a:r>
          </a:p>
          <a:p>
            <a:r>
              <a:rPr lang="en-US" dirty="0"/>
              <a:t>During training and inference, anchor boxes are used to predict the locations and shapes of objects relative to these reference boxes.</a:t>
            </a:r>
          </a:p>
        </p:txBody>
      </p:sp>
      <p:sp>
        <p:nvSpPr>
          <p:cNvPr id="8" name="TextBox 7">
            <a:extLst>
              <a:ext uri="{FF2B5EF4-FFF2-40B4-BE49-F238E27FC236}">
                <a16:creationId xmlns:a16="http://schemas.microsoft.com/office/drawing/2014/main" id="{79363AB2-EF39-94F3-8F45-5CBB8B261AA5}"/>
              </a:ext>
            </a:extLst>
          </p:cNvPr>
          <p:cNvSpPr txBox="1"/>
          <p:nvPr/>
        </p:nvSpPr>
        <p:spPr>
          <a:xfrm>
            <a:off x="2209800" y="4580751"/>
            <a:ext cx="6826930" cy="276999"/>
          </a:xfrm>
          <a:prstGeom prst="rect">
            <a:avLst/>
          </a:prstGeom>
          <a:noFill/>
        </p:spPr>
        <p:txBody>
          <a:bodyPr wrap="square">
            <a:spAutoFit/>
          </a:bodyPr>
          <a:lstStyle/>
          <a:p>
            <a:r>
              <a:rPr lang="en-US" sz="1200" dirty="0"/>
              <a:t>https://medium.com/@nikitamalviya/object-detection-anchor-box-vs-bounding-box-bf1261f98f12</a:t>
            </a:r>
          </a:p>
        </p:txBody>
      </p:sp>
    </p:spTree>
    <p:extLst>
      <p:ext uri="{BB962C8B-B14F-4D97-AF65-F5344CB8AC3E}">
        <p14:creationId xmlns:p14="http://schemas.microsoft.com/office/powerpoint/2010/main" val="433250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893D6-DD00-A661-5AE4-7EAAF734B24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AB35103-55EE-473B-815B-C1780AE91790}"/>
              </a:ext>
            </a:extLst>
          </p:cNvPr>
          <p:cNvSpPr>
            <a:spLocks noGrp="1"/>
          </p:cNvSpPr>
          <p:nvPr>
            <p:ph type="title"/>
          </p:nvPr>
        </p:nvSpPr>
        <p:spPr/>
        <p:txBody>
          <a:bodyPr/>
          <a:lstStyle/>
          <a:p>
            <a:r>
              <a:rPr lang="en-US" dirty="0"/>
              <a:t>Example of Anchor Boxes</a:t>
            </a:r>
          </a:p>
        </p:txBody>
      </p:sp>
      <p:sp>
        <p:nvSpPr>
          <p:cNvPr id="8" name="TextBox 7">
            <a:extLst>
              <a:ext uri="{FF2B5EF4-FFF2-40B4-BE49-F238E27FC236}">
                <a16:creationId xmlns:a16="http://schemas.microsoft.com/office/drawing/2014/main" id="{1CC8E130-8AA1-A2EB-5CDF-F22C57902301}"/>
              </a:ext>
            </a:extLst>
          </p:cNvPr>
          <p:cNvSpPr txBox="1"/>
          <p:nvPr/>
        </p:nvSpPr>
        <p:spPr>
          <a:xfrm>
            <a:off x="4724400" y="4580751"/>
            <a:ext cx="4312330" cy="276999"/>
          </a:xfrm>
          <a:prstGeom prst="rect">
            <a:avLst/>
          </a:prstGeom>
          <a:noFill/>
        </p:spPr>
        <p:txBody>
          <a:bodyPr wrap="square">
            <a:spAutoFit/>
          </a:bodyPr>
          <a:lstStyle/>
          <a:p>
            <a:r>
              <a:rPr lang="en-US" sz="1200" dirty="0"/>
              <a:t>https://developers.arcgis.com/python/guide/how-ssd-works/</a:t>
            </a:r>
          </a:p>
        </p:txBody>
      </p:sp>
      <p:pic>
        <p:nvPicPr>
          <p:cNvPr id="10" name="Picture 9" descr="A grid of a building&#10;&#10;Description automatically generated with medium confidence">
            <a:extLst>
              <a:ext uri="{FF2B5EF4-FFF2-40B4-BE49-F238E27FC236}">
                <a16:creationId xmlns:a16="http://schemas.microsoft.com/office/drawing/2014/main" id="{B41F2C18-B3FA-D75D-884C-330EBDD17D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978003"/>
            <a:ext cx="5718289" cy="3486150"/>
          </a:xfrm>
          <a:prstGeom prst="rect">
            <a:avLst/>
          </a:prstGeom>
        </p:spPr>
      </p:pic>
    </p:spTree>
    <p:extLst>
      <p:ext uri="{BB962C8B-B14F-4D97-AF65-F5344CB8AC3E}">
        <p14:creationId xmlns:p14="http://schemas.microsoft.com/office/powerpoint/2010/main" val="3415983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BFC10-64B9-3257-0F81-370096ACFC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FEE37D-AFBF-6C5A-BA3C-B67803DFA801}"/>
              </a:ext>
            </a:extLst>
          </p:cNvPr>
          <p:cNvSpPr>
            <a:spLocks noGrp="1"/>
          </p:cNvSpPr>
          <p:nvPr>
            <p:ph type="title"/>
          </p:nvPr>
        </p:nvSpPr>
        <p:spPr/>
        <p:txBody>
          <a:bodyPr/>
          <a:lstStyle/>
          <a:p>
            <a:r>
              <a:rPr lang="en-US" dirty="0"/>
              <a:t>Anchor Boxes vs Bounding Boxes </a:t>
            </a:r>
          </a:p>
        </p:txBody>
      </p:sp>
      <p:sp>
        <p:nvSpPr>
          <p:cNvPr id="3" name="Content Placeholder 2">
            <a:extLst>
              <a:ext uri="{FF2B5EF4-FFF2-40B4-BE49-F238E27FC236}">
                <a16:creationId xmlns:a16="http://schemas.microsoft.com/office/drawing/2014/main" id="{4EB60E58-5CCA-5894-BB63-9DB9375616C0}"/>
              </a:ext>
            </a:extLst>
          </p:cNvPr>
          <p:cNvSpPr>
            <a:spLocks noGrp="1"/>
          </p:cNvSpPr>
          <p:nvPr>
            <p:ph idx="1"/>
          </p:nvPr>
        </p:nvSpPr>
        <p:spPr>
          <a:xfrm>
            <a:off x="446088" y="971550"/>
            <a:ext cx="8251823" cy="3456385"/>
          </a:xfrm>
        </p:spPr>
        <p:txBody>
          <a:bodyPr/>
          <a:lstStyle/>
          <a:p>
            <a:r>
              <a:rPr lang="en-US" b="1" i="1" dirty="0"/>
              <a:t>Bounding boxes </a:t>
            </a:r>
            <a:r>
              <a:rPr lang="en-US" dirty="0"/>
              <a:t>are provided as annotations in object detection datasets, representing ground-truth object locations. </a:t>
            </a:r>
          </a:p>
          <a:p>
            <a:r>
              <a:rPr lang="en-US" b="1" i="1" dirty="0"/>
              <a:t>Anchor boxes </a:t>
            </a:r>
            <a:r>
              <a:rPr lang="en-US" dirty="0"/>
              <a:t>are used as templates for prediction during model training and inference. </a:t>
            </a:r>
          </a:p>
          <a:p>
            <a:r>
              <a:rPr lang="en-US" dirty="0"/>
              <a:t>The model predicts adjustments to anchor boxes to match objects' actual locations. </a:t>
            </a:r>
          </a:p>
          <a:p>
            <a:r>
              <a:rPr lang="en-US" dirty="0"/>
              <a:t>Anchor boxes eliminate the need to scan an image with a sliding window that computes a separate prediction at every potential position. </a:t>
            </a:r>
          </a:p>
          <a:p>
            <a:r>
              <a:rPr lang="en-US" dirty="0"/>
              <a:t>Examples of detectors that use a sliding window are those that are based on aggregate channel features (ACF) or histogram of gradients (HOG) features.</a:t>
            </a:r>
          </a:p>
          <a:p>
            <a:endParaRPr lang="en-US" dirty="0"/>
          </a:p>
        </p:txBody>
      </p:sp>
    </p:spTree>
    <p:extLst>
      <p:ext uri="{BB962C8B-B14F-4D97-AF65-F5344CB8AC3E}">
        <p14:creationId xmlns:p14="http://schemas.microsoft.com/office/powerpoint/2010/main" val="2675396709"/>
      </p:ext>
    </p:extLst>
  </p:cSld>
  <p:clrMapOvr>
    <a:masterClrMapping/>
  </p:clrMapOvr>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solidFill>
          <a:schemeClr val="accent1"/>
        </a:solidFill>
        <a:ln w="38100" cap="flat" cmpd="sng" algn="ctr">
          <a:solidFill>
            <a:srgbClr val="002060"/>
          </a:solidFill>
          <a:prstDash val="solid"/>
          <a:miter lim="800000"/>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81780</TotalTime>
  <Words>3440</Words>
  <Application>Microsoft Office PowerPoint</Application>
  <PresentationFormat>On-screen Show (16:9)</PresentationFormat>
  <Paragraphs>276</Paragraphs>
  <Slides>55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Tahoma</vt:lpstr>
      <vt:lpstr>Wingdings</vt:lpstr>
      <vt:lpstr>Blends</vt:lpstr>
      <vt:lpstr>Chapter 17 – Overlapping Objects and Sematic Segmentation</vt:lpstr>
      <vt:lpstr>In This Chapter</vt:lpstr>
      <vt:lpstr>PowerPoint Presentation</vt:lpstr>
      <vt:lpstr>Overlapping Objects</vt:lpstr>
      <vt:lpstr>Anchor Boxes as Templates for Bounding Boxes </vt:lpstr>
      <vt:lpstr>Bounding Boxes</vt:lpstr>
      <vt:lpstr>Anchor Boxes</vt:lpstr>
      <vt:lpstr>Example of Anchor Boxes</vt:lpstr>
      <vt:lpstr>Anchor Boxes vs Bounding Boxes </vt:lpstr>
      <vt:lpstr>Key Differences</vt:lpstr>
      <vt:lpstr>Aspect Ratio</vt:lpstr>
      <vt:lpstr>Receptive Field     (1/3)</vt:lpstr>
      <vt:lpstr>Receptive Field     (2/3)</vt:lpstr>
      <vt:lpstr>Receptive Field     (3/3)</vt:lpstr>
      <vt:lpstr>Anchor Box Algorithm</vt:lpstr>
      <vt:lpstr>How are Anchor Boxes Generated</vt:lpstr>
      <vt:lpstr>Anchor Box Example</vt:lpstr>
      <vt:lpstr>PowerPoint Presentation</vt:lpstr>
      <vt:lpstr>Training</vt:lpstr>
      <vt:lpstr>Making Predictions</vt:lpstr>
      <vt:lpstr>R-CNN -- Region Proposal</vt:lpstr>
      <vt:lpstr>Regional Proposal: R-CNN   (1/4)</vt:lpstr>
      <vt:lpstr>Regional Proposal: R-CNN   (2/4)</vt:lpstr>
      <vt:lpstr>Regional Proposal: R-CNN   (3/4)</vt:lpstr>
      <vt:lpstr>Regional Proposal: R-CNN   (4/4)</vt:lpstr>
      <vt:lpstr>R-CNN – Example of Regional Proposal</vt:lpstr>
      <vt:lpstr>R-CNN: Regions with CNN Features</vt:lpstr>
      <vt:lpstr>Analysis of R-CNN</vt:lpstr>
      <vt:lpstr>Advantages of R-CNN</vt:lpstr>
      <vt:lpstr>Disadvantages of R-CNN</vt:lpstr>
      <vt:lpstr>Problems with R-CNN</vt:lpstr>
      <vt:lpstr>Faster R-CNN Algorithms</vt:lpstr>
      <vt:lpstr>Fast R-CNN</vt:lpstr>
      <vt:lpstr>Region of Interest (RoI)</vt:lpstr>
      <vt:lpstr>PowerPoint Presentation</vt:lpstr>
      <vt:lpstr>Semantic Segmentation</vt:lpstr>
      <vt:lpstr>Semantic Segmentation Examples</vt:lpstr>
      <vt:lpstr>Semantic Segmentation Examples</vt:lpstr>
      <vt:lpstr>Object Detection vs Semantic Segmentation</vt:lpstr>
      <vt:lpstr>Per-Pixel Class Labels</vt:lpstr>
      <vt:lpstr>Per-Pixel Class Labels</vt:lpstr>
      <vt:lpstr>Deep Learning for Semantic Segmentation</vt:lpstr>
      <vt:lpstr>Transposed Convolution   (1/2)</vt:lpstr>
      <vt:lpstr>Transposed Convolution   (2/2)</vt:lpstr>
      <vt:lpstr>Analysis of DNNs for Semantic Segmentation</vt:lpstr>
      <vt:lpstr>Sense of Deep Learning for Semantic Segmentation</vt:lpstr>
      <vt:lpstr>Sense of Deep Learning for Semantic Segmentation</vt:lpstr>
      <vt:lpstr>Sense of Deep Learning for Semantic Segmentation</vt:lpstr>
      <vt:lpstr>PowerPoint Presentation</vt:lpstr>
      <vt:lpstr>U-Net </vt:lpstr>
      <vt:lpstr>U-Net Architecture   (2/4)</vt:lpstr>
      <vt:lpstr>U-Net Architecture   (2/3)</vt:lpstr>
      <vt:lpstr>U-Net Architecture   (3/3)</vt:lpstr>
      <vt:lpstr>U-Net Example</vt:lpstr>
      <vt:lpstr>Chapter 17 – Overlapping Objects and Sematic Segmentation</vt:lpstr>
    </vt:vector>
  </TitlesOfParts>
  <Company>Lincoln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–Tools for Java Development</dc:title>
  <dc:creator>Sergey K. Aityan</dc:creator>
  <cp:lastModifiedBy>Aityan, Sergey</cp:lastModifiedBy>
  <cp:revision>1049</cp:revision>
  <cp:lastPrinted>1601-01-01T00:00:00Z</cp:lastPrinted>
  <dcterms:created xsi:type="dcterms:W3CDTF">2003-11-11T09:16:48Z</dcterms:created>
  <dcterms:modified xsi:type="dcterms:W3CDTF">2024-08-22T04:36:22Z</dcterms:modified>
</cp:coreProperties>
</file>